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91" r:id="rId2"/>
    <p:sldId id="256" r:id="rId3"/>
    <p:sldId id="287" r:id="rId4"/>
    <p:sldId id="306" r:id="rId5"/>
    <p:sldId id="312" r:id="rId6"/>
    <p:sldId id="297" r:id="rId7"/>
    <p:sldId id="316" r:id="rId8"/>
    <p:sldId id="3478" r:id="rId9"/>
    <p:sldId id="292" r:id="rId10"/>
    <p:sldId id="302" r:id="rId11"/>
    <p:sldId id="314" r:id="rId12"/>
    <p:sldId id="3479" r:id="rId13"/>
    <p:sldId id="321" r:id="rId14"/>
    <p:sldId id="319" r:id="rId15"/>
    <p:sldId id="320" r:id="rId16"/>
    <p:sldId id="3513" r:id="rId17"/>
    <p:sldId id="3501" r:id="rId18"/>
    <p:sldId id="3502" r:id="rId19"/>
    <p:sldId id="3503" r:id="rId20"/>
    <p:sldId id="3504" r:id="rId21"/>
    <p:sldId id="3505" r:id="rId22"/>
    <p:sldId id="3506" r:id="rId23"/>
    <p:sldId id="3507" r:id="rId24"/>
    <p:sldId id="3508" r:id="rId25"/>
    <p:sldId id="3509" r:id="rId26"/>
    <p:sldId id="3500" r:id="rId27"/>
    <p:sldId id="3510" r:id="rId28"/>
    <p:sldId id="3511" r:id="rId29"/>
    <p:sldId id="3512" r:id="rId30"/>
    <p:sldId id="340" r:id="rId31"/>
    <p:sldId id="26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Dispenza" initials="MD" lastIdx="3" clrIdx="0">
    <p:extLst/>
  </p:cmAuthor>
  <p:cmAuthor id="2" name="Austin Perez" initials="AP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3895"/>
    <a:srgbClr val="F58785"/>
    <a:srgbClr val="C724D8"/>
    <a:srgbClr val="BED7E9"/>
    <a:srgbClr val="40134A"/>
    <a:srgbClr val="006CB7"/>
    <a:srgbClr val="EA2326"/>
    <a:srgbClr val="52121E"/>
    <a:srgbClr val="EB2226"/>
    <a:srgbClr val="1C45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6" autoAdjust="0"/>
    <p:restoredTop sz="94649"/>
  </p:normalViewPr>
  <p:slideViewPr>
    <p:cSldViewPr snapToGrid="0" snapToObjects="1">
      <p:cViewPr varScale="1">
        <p:scale>
          <a:sx n="68" d="100"/>
          <a:sy n="68" d="100"/>
        </p:scale>
        <p:origin x="6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356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5217BC-4C71-CC42-BB1A-91504D9FDC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FD005C-2AE5-D84C-911F-ACB5C95DC8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BB0D6-25CA-5E4F-8A73-33194F275917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63BC1-4AFA-864F-9C24-26BB7885B8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89CB1-AC58-1A46-A2AF-AA84A71CD1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B3171-E52A-ED4B-8B03-9D3AF612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19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FE20F-127F-034D-BC8F-EDE05704DE95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C3BDC-5242-114E-8B1C-0F94F8FAF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1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96DB-B96B-494A-ADEB-98C2691FD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DBC79-01C2-C447-816C-6F3CB9902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DBC9-0170-084D-84C7-03190D8B6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93B8-92E3-F040-9A28-5989CE860052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F4475-CE75-B84F-B961-056B187E8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5188-90F2-944B-93B4-0AA87032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06460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FDAC-282A-C149-8E0E-A8EBEC9DF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EF62B-1AAF-E54D-948B-6BF89CA9B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B4443-90D9-F846-A715-6CB4BC3C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93B8-92E3-F040-9A28-5989CE860052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BC10E-ED17-2F49-A0C7-2FD3852E6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42951-B82C-7842-8A79-8822D7C44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93059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5A70C6-62DA-104A-9FD4-4CCC51118D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5E94D-F7D6-094A-8535-3F77890E3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38063-BF14-DE40-905E-4787D4C27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93B8-92E3-F040-9A28-5989CE860052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A1727-B547-E74E-AF8E-BE26867F5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EAFAE-3746-AD45-8868-5CAA88EF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94008"/>
      </p:ext>
    </p:extLst>
  </p:cSld>
  <p:clrMapOvr>
    <a:masterClrMapping/>
  </p:clrMapOvr>
  <p:transition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29F9DC83-0F95-6D43-A6B5-960162A383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1EB70B-F87A-8F43-A94C-3ED0D3EFED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99754" y="6151551"/>
            <a:ext cx="2878994" cy="74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65733"/>
      </p:ext>
    </p:extLst>
  </p:cSld>
  <p:clrMapOvr>
    <a:masterClrMapping/>
  </p:clrMapOvr>
  <p:transition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FD64D96D-A0FD-114F-996B-6A4883B899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21F2F5-656A-4946-8768-DA37B58620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200" y="6318000"/>
            <a:ext cx="2134548" cy="55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85364"/>
      </p:ext>
    </p:extLst>
  </p:cSld>
  <p:clrMapOvr>
    <a:masterClrMapping/>
  </p:clrMapOvr>
  <p:transition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3F79BF63-273B-6144-B139-E3AAF1BFAF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009A83-EBF3-074F-AEA2-C5994C9FA3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200" y="6318000"/>
            <a:ext cx="2134548" cy="55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23673"/>
      </p:ext>
    </p:extLst>
  </p:cSld>
  <p:clrMapOvr>
    <a:masterClrMapping/>
  </p:clrMapOvr>
  <p:transition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732AC22D-7CA5-B444-87D2-75D7F3063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89D224-1B31-4447-BFB8-2D28E9B1BF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200" y="6318000"/>
            <a:ext cx="2134548" cy="55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85738"/>
      </p:ext>
    </p:extLst>
  </p:cSld>
  <p:clrMapOvr>
    <a:masterClrMapping/>
  </p:clrMapOvr>
  <p:transition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D2F33A1-92D3-3842-A866-14E3BF3D3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6263" y="6330060"/>
            <a:ext cx="1264438" cy="407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2D1D1D-EDF2-114B-A391-77EDDFF2D4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8231" y="6226628"/>
            <a:ext cx="1473200" cy="631372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11FBF1DD-AFFB-134C-8464-5377ACBF82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B66D5F-A040-D446-8BA7-FD5DB8FDF8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44200" y="6318000"/>
            <a:ext cx="2134548" cy="55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65146"/>
      </p:ext>
    </p:extLst>
  </p:cSld>
  <p:clrMapOvr>
    <a:masterClrMapping/>
  </p:clrMapOvr>
  <p:transition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DA33752-4D64-5A4E-B3A1-4E0A7962A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6263" y="6330060"/>
            <a:ext cx="1264438" cy="4070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A23E41-7D02-2943-AE9C-7777B7C818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8231" y="6226628"/>
            <a:ext cx="1473200" cy="631372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3F5C976-75AC-984E-800F-2079786B42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3FF946-E343-0748-BE45-8F8FDEF7571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44200" y="6318000"/>
            <a:ext cx="2134548" cy="55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65904"/>
      </p:ext>
    </p:extLst>
  </p:cSld>
  <p:clrMapOvr>
    <a:masterClrMapping/>
  </p:clrMapOvr>
  <p:transition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F5550572-1ADB-BE4D-A9EF-C62415EC8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62035B-6B0B-0247-BCDD-40613B3619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200" y="6318000"/>
            <a:ext cx="2134548" cy="55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15486"/>
      </p:ext>
    </p:extLst>
  </p:cSld>
  <p:clrMapOvr>
    <a:masterClrMapping/>
  </p:clrMapOvr>
  <p:transition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1F9B485-5337-584F-BE68-2619402D79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6263" y="6330060"/>
            <a:ext cx="1264438" cy="407017"/>
          </a:xfrm>
          <a:prstGeom prst="rect">
            <a:avLst/>
          </a:prstGeom>
        </p:spPr>
      </p:pic>
      <p:pic>
        <p:nvPicPr>
          <p:cNvPr id="4" name="Picture 3" descr="Shape, polygon&#10;&#10;Description automatically generated">
            <a:extLst>
              <a:ext uri="{FF2B5EF4-FFF2-40B4-BE49-F238E27FC236}">
                <a16:creationId xmlns:a16="http://schemas.microsoft.com/office/drawing/2014/main" id="{AF355F2D-D3A0-9D4F-82B3-68E90A0C2A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6216" y="-87872"/>
            <a:ext cx="12504432" cy="70337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244C25-5343-ED4B-9CA2-F88FC1F9E9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200" y="6318000"/>
            <a:ext cx="2134548" cy="55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00000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AB13A-76CB-644A-B04E-8B5523B6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2C279-F70E-1F4C-8D9B-4BFB0B3FC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D9EA9-370B-1446-8EFB-A0BB10D0C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93B8-92E3-F040-9A28-5989CE860052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60878-5E21-CE41-BFC3-8E035C9EF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BC75B-C340-E34D-A0FD-865646F7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4384"/>
      </p:ext>
    </p:extLst>
  </p:cSld>
  <p:clrMapOvr>
    <a:masterClrMapping/>
  </p:clrMapOvr>
  <p:transition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95053223-8713-0F45-8848-0A9788646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E23B33-EBC7-F04F-9139-76146DDBF8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200" y="6318000"/>
            <a:ext cx="2134548" cy="55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28211"/>
      </p:ext>
    </p:extLst>
  </p:cSld>
  <p:clrMapOvr>
    <a:masterClrMapping/>
  </p:clrMapOvr>
  <p:transition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7A62020-68DD-604B-90C2-F9AA37B94A7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58427" y="880311"/>
            <a:ext cx="4636168" cy="4427621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01019507-8EC1-BA48-AFB1-593C67838C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EFC043-86AF-C347-9CDD-3C1BB8E2E7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200" y="6318000"/>
            <a:ext cx="2134548" cy="55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70114"/>
      </p:ext>
    </p:extLst>
  </p:cSld>
  <p:clrMapOvr>
    <a:masterClrMapping/>
  </p:clrMapOvr>
  <p:transition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39E34C18-B7F6-7E47-81D2-55F00C3FB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92775C-1C8A-F244-963D-F470E98E71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200" y="6318000"/>
            <a:ext cx="2134548" cy="55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89315"/>
      </p:ext>
    </p:extLst>
  </p:cSld>
  <p:clrMapOvr>
    <a:masterClrMapping/>
  </p:clrMapOvr>
  <p:transition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low confidence">
            <a:extLst>
              <a:ext uri="{FF2B5EF4-FFF2-40B4-BE49-F238E27FC236}">
                <a16:creationId xmlns:a16="http://schemas.microsoft.com/office/drawing/2014/main" id="{5B90EE16-3465-0443-BEFF-9FBD0AA31E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825B48-626D-D84A-B3DD-9E770F7401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200" y="6318000"/>
            <a:ext cx="2134548" cy="55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74845"/>
      </p:ext>
    </p:extLst>
  </p:cSld>
  <p:clrMapOvr>
    <a:masterClrMapping/>
  </p:clrMapOvr>
  <p:transition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rrow&#10;&#10;Description automatically generated">
            <a:extLst>
              <a:ext uri="{FF2B5EF4-FFF2-40B4-BE49-F238E27FC236}">
                <a16:creationId xmlns:a16="http://schemas.microsoft.com/office/drawing/2014/main" id="{AE564A7A-198F-6D4E-80D7-F5A22080A3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B11988-1783-C843-AE45-81B2C97514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99754" y="6151551"/>
            <a:ext cx="2878994" cy="74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63980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D0E91-F505-2C4D-9EBC-55763D34A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47770-1C56-964E-ABF4-3499DDDE2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8C1FD-2E49-1E4D-8586-8F5213262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93B8-92E3-F040-9A28-5989CE860052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634C8-B655-1B44-8057-CFA2E468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DE60A-9D8F-4B4B-940D-336653E6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82436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EB5B1-292B-F440-9733-5FDEDE461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0B3D5-1CDE-BC4B-BA62-EF24F8B2F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DF26F-A88E-9949-AF63-4BEB6CF30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6F2BC-30AA-1440-8C69-282C04F9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93B8-92E3-F040-9A28-5989CE860052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38607-D3AD-FC48-B233-444905E7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C4AD9-5294-BF49-AFC5-C5F61D51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65044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4940E-042B-A948-9EBF-020A8F1F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0A68C-23B9-CE44-A504-501B56041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B44A7-3F11-5B42-948C-B22E714B4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4F627-204A-424F-8E97-0E090323F7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55AA89-5A7D-6D43-BE92-271005D238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1D0455-0D60-F94D-B3D8-218DBA95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93B8-92E3-F040-9A28-5989CE860052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1B1F47-CD8B-9443-86B2-EE78BDE1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79A07F-91D7-954B-8027-A313BAEE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22158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39ADC-71E6-274C-817C-DC3B77BF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F67D4-3F03-6641-BCB0-997CFBA7F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93B8-92E3-F040-9A28-5989CE860052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0C8207-1584-754B-A932-D72519B67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87A8C-68A4-0D45-8F82-CEC6A02C5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5351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12456C-4812-2E4C-B7A9-A27A1127E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93B8-92E3-F040-9A28-5989CE860052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9E7DCF-AE6B-8F4C-9A9E-535C1B43A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D4F7B-1F2A-C341-9F98-4A710EDBF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53068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A1AD1-3DBE-2E44-8B38-7D0DF4A6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AC54D-0689-B648-899E-6AB029717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324D53-05DA-934A-8367-B957821E3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EF403-666C-9E4C-8C3F-640A3742C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93B8-92E3-F040-9A28-5989CE860052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ABA15-EE4C-684C-93C8-A80184D06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F6F49-BB43-194B-B62B-522B81284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46901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32AA8-7971-9C47-BC4C-6981DCC5F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D2EBE3-9F5E-E147-AC2D-407F637A26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68D42-BA6D-4B46-9FBB-AC684C9D8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6E501-79AB-074E-84A3-07E843FD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93B8-92E3-F040-9A28-5989CE860052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2601F-A921-1C48-B42F-BAD9D6666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CBE83-88A5-F94E-AFEC-1FF963F1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71236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6765E8-B931-4745-8A31-CE6F562F9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F3733-BD13-834A-98CE-4F3152483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2E8F1-1438-2B48-84B0-1784A7C22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F93B8-92E3-F040-9A28-5989CE860052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76E27-466E-774D-829B-29DEDDC04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A61E5-3DBB-6E4E-9D48-34D7666B2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3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72" r:id="rId15"/>
    <p:sldLayoutId id="2147483663" r:id="rId16"/>
    <p:sldLayoutId id="2147483664" r:id="rId17"/>
    <p:sldLayoutId id="2147483666" r:id="rId18"/>
    <p:sldLayoutId id="2147483671" r:id="rId19"/>
    <p:sldLayoutId id="2147483667" r:id="rId20"/>
    <p:sldLayoutId id="2147483670" r:id="rId21"/>
    <p:sldLayoutId id="2147483668" r:id="rId22"/>
    <p:sldLayoutId id="2147483669" r:id="rId23"/>
    <p:sldLayoutId id="2147483665" r:id="rId24"/>
  </p:sldLayoutIdLst>
  <p:transition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7.emf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r.realtor/videos/nar-town-hall-featuring-fema-senior-executive-david-maurstad" TargetMode="External"/><Relationship Id="rId3" Type="http://schemas.openxmlformats.org/officeDocument/2006/relationships/hyperlink" Target="https://www.nar.realtor/national-flood-insurance-program/major-improvements-coming-to-the-national-flood-insurance-program" TargetMode="External"/><Relationship Id="rId7" Type="http://schemas.openxmlformats.org/officeDocument/2006/relationships/hyperlink" Target="https://www.nar.realtor/videos/risk-rating-2-0-part-2-impact-on-your-business" TargetMode="External"/><Relationship Id="rId2" Type="http://schemas.openxmlformats.org/officeDocument/2006/relationships/hyperlink" Target="https://www.nar.realtor/national-flood-insurance-program/fema-risk-rating-2-0-equity-in-action" TargetMode="Externa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nar.realtor/videos/risk-rating-2-0-part-1-a-modern-equitable-flood-insurance-system" TargetMode="External"/><Relationship Id="rId5" Type="http://schemas.openxmlformats.org/officeDocument/2006/relationships/hyperlink" Target="https://www.nar.realtor/flood-insurance#section-166024" TargetMode="External"/><Relationship Id="rId4" Type="http://schemas.openxmlformats.org/officeDocument/2006/relationships/hyperlink" Target="https://www.nar.realtor/national-flood-insurance-program/faq-fema-risk-rating-2-0-townhal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5" y="258792"/>
            <a:ext cx="10265433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94112"/>
      </p:ext>
    </p:extLst>
  </p:cSld>
  <p:clrMapOvr>
    <a:masterClrMapping/>
  </p:clrMapOvr>
  <p:transition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84DE10-9872-41EE-BEFA-27102C7E1C98}"/>
              </a:ext>
            </a:extLst>
          </p:cNvPr>
          <p:cNvSpPr txBox="1">
            <a:spLocks/>
          </p:cNvSpPr>
          <p:nvPr/>
        </p:nvSpPr>
        <p:spPr>
          <a:xfrm>
            <a:off x="1552327" y="392808"/>
            <a:ext cx="10969943" cy="4114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tx2"/>
                </a:solidFill>
                <a:latin typeface="Montserrat"/>
              </a:rPr>
              <a:t>Problem 2: </a:t>
            </a:r>
            <a:r>
              <a:rPr lang="en-GB" sz="3600" dirty="0" err="1">
                <a:solidFill>
                  <a:schemeClr val="tx2"/>
                </a:solidFill>
                <a:latin typeface="Montserrat"/>
              </a:rPr>
              <a:t>Neighbors</a:t>
            </a:r>
            <a:r>
              <a:rPr lang="en-GB" sz="3600" dirty="0">
                <a:solidFill>
                  <a:schemeClr val="tx2"/>
                </a:solidFill>
                <a:latin typeface="Montserrat"/>
              </a:rPr>
              <a:t> with very different rates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5BF404-C26F-4250-AC7B-F5698D277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62" y="1223396"/>
            <a:ext cx="11696700" cy="259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0E60B0-7ED4-4C97-9075-827822117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62" y="3812431"/>
            <a:ext cx="3892305" cy="2596584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89606B-4050-4070-A330-5AD4F5591449}"/>
              </a:ext>
            </a:extLst>
          </p:cNvPr>
          <p:cNvSpPr txBox="1">
            <a:spLocks/>
          </p:cNvSpPr>
          <p:nvPr/>
        </p:nvSpPr>
        <p:spPr bwMode="auto">
          <a:xfrm>
            <a:off x="4384429" y="3983006"/>
            <a:ext cx="5300080" cy="26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17938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2"/>
              <a:buNone/>
              <a:defRPr sz="20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0" indent="0" algn="l" defTabSz="17938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7938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7938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7938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 defTabSz="914377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5484D"/>
                </a:solidFill>
              </a:rPr>
              <a:t>Hypothetical, identical houses*</a:t>
            </a:r>
          </a:p>
          <a:p>
            <a:pPr marL="702900" lvl="3" indent="-342900">
              <a:buFont typeface="Arial" panose="020B0604020202020204" pitchFamily="34" charset="0"/>
              <a:buChar char="•"/>
            </a:pPr>
            <a:r>
              <a:rPr lang="en-US" sz="1800" dirty="0"/>
              <a:t>Risk 1 near a creek</a:t>
            </a:r>
          </a:p>
          <a:p>
            <a:pPr marL="702900" lvl="3" indent="-342900">
              <a:buFont typeface="Arial" panose="020B0604020202020204" pitchFamily="34" charset="0"/>
              <a:buChar char="•"/>
            </a:pPr>
            <a:r>
              <a:rPr lang="en-US" sz="1800" dirty="0"/>
              <a:t>Risk 2 across the street from Risk 1</a:t>
            </a:r>
          </a:p>
          <a:p>
            <a:pPr marL="702900" lvl="3" indent="-342900">
              <a:buFont typeface="Arial" panose="020B0604020202020204" pitchFamily="34" charset="0"/>
              <a:buChar char="•"/>
            </a:pPr>
            <a:r>
              <a:rPr lang="en-US" sz="1800" dirty="0"/>
              <a:t>Risk 3 far away from the creek</a:t>
            </a:r>
            <a:endParaRPr lang="en-US" sz="2000" dirty="0">
              <a:solidFill>
                <a:srgbClr val="45484D"/>
              </a:solidFill>
            </a:endParaRPr>
          </a:p>
          <a:p>
            <a:pPr marL="182880" indent="-182880" defTabSz="914377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5484D"/>
                </a:solidFill>
              </a:rPr>
              <a:t>Current NFIP premiums:</a:t>
            </a:r>
          </a:p>
          <a:p>
            <a:pPr marL="702900" lvl="3" indent="-342900">
              <a:buFont typeface="Arial" panose="020B0604020202020204" pitchFamily="34" charset="0"/>
              <a:buChar char="•"/>
            </a:pPr>
            <a:r>
              <a:rPr lang="en-US" sz="1800" dirty="0"/>
              <a:t>Risk 1: </a:t>
            </a:r>
            <a:r>
              <a:rPr lang="en-US" sz="1800" dirty="0">
                <a:solidFill>
                  <a:srgbClr val="45484D"/>
                </a:solidFill>
              </a:rPr>
              <a:t>$6,042</a:t>
            </a:r>
          </a:p>
          <a:p>
            <a:pPr marL="702900" lvl="3" indent="-342900">
              <a:buFont typeface="Arial" panose="020B0604020202020204" pitchFamily="34" charset="0"/>
              <a:buChar char="•"/>
            </a:pPr>
            <a:r>
              <a:rPr lang="en-US" sz="1800" dirty="0"/>
              <a:t>Risk 2: $400</a:t>
            </a:r>
          </a:p>
          <a:p>
            <a:pPr marL="702900" lvl="3" indent="-342900">
              <a:buFont typeface="Arial" panose="020B0604020202020204" pitchFamily="34" charset="0"/>
              <a:buChar char="•"/>
            </a:pPr>
            <a:r>
              <a:rPr lang="en-US" sz="1800" dirty="0"/>
              <a:t>Risk 3: $400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AC18943-FAC1-451D-B046-00C87B60C54E}"/>
              </a:ext>
            </a:extLst>
          </p:cNvPr>
          <p:cNvSpPr txBox="1">
            <a:spLocks/>
          </p:cNvSpPr>
          <p:nvPr/>
        </p:nvSpPr>
        <p:spPr bwMode="auto">
          <a:xfrm>
            <a:off x="0" y="6409015"/>
            <a:ext cx="2029605" cy="33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17938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2"/>
              <a:buNone/>
              <a:defRPr sz="20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0" indent="0" algn="l" defTabSz="17938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7938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7938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7938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3"/>
            <a:r>
              <a:rPr lang="en-US" sz="1800" dirty="0"/>
              <a:t>Source: Milliman</a:t>
            </a:r>
          </a:p>
          <a:p>
            <a:pPr marL="360000" lvl="2"/>
            <a:endParaRPr lang="en-US" sz="2000" dirty="0">
              <a:solidFill>
                <a:srgbClr val="45484D"/>
              </a:solidFill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665AEC4-0006-4123-9038-66E63CC8CAB4}"/>
              </a:ext>
            </a:extLst>
          </p:cNvPr>
          <p:cNvSpPr txBox="1">
            <a:spLocks/>
          </p:cNvSpPr>
          <p:nvPr/>
        </p:nvSpPr>
        <p:spPr bwMode="auto">
          <a:xfrm>
            <a:off x="1883532" y="1429512"/>
            <a:ext cx="1944216" cy="36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17938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2"/>
              <a:buNone/>
              <a:defRPr sz="20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0" indent="0" algn="l" defTabSz="17938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7938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7938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7938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 fontAlgn="auto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00"/>
                </a:solidFill>
              </a:rPr>
              <a:t>Risk 1 $6,042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8C8818B-5127-4D15-A081-85934AB967CD}"/>
              </a:ext>
            </a:extLst>
          </p:cNvPr>
          <p:cNvSpPr txBox="1">
            <a:spLocks/>
          </p:cNvSpPr>
          <p:nvPr/>
        </p:nvSpPr>
        <p:spPr bwMode="auto">
          <a:xfrm>
            <a:off x="8472264" y="3212976"/>
            <a:ext cx="2016224" cy="36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17938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2"/>
              <a:buNone/>
              <a:defRPr sz="20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0" indent="0" algn="l" defTabSz="17938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7938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7938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7938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 fontAlgn="auto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00"/>
                </a:solidFill>
              </a:rPr>
              <a:t>Risk 2 $400</a:t>
            </a:r>
          </a:p>
        </p:txBody>
      </p:sp>
    </p:spTree>
    <p:extLst>
      <p:ext uri="{BB962C8B-B14F-4D97-AF65-F5344CB8AC3E}">
        <p14:creationId xmlns:p14="http://schemas.microsoft.com/office/powerpoint/2010/main" val="1843085803"/>
      </p:ext>
    </p:extLst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0987457-2135-41E3-9098-757BC56EB827}"/>
              </a:ext>
            </a:extLst>
          </p:cNvPr>
          <p:cNvSpPr txBox="1">
            <a:spLocks/>
          </p:cNvSpPr>
          <p:nvPr/>
        </p:nvSpPr>
        <p:spPr>
          <a:xfrm>
            <a:off x="611028" y="447965"/>
            <a:ext cx="11263546" cy="4114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tx2"/>
                </a:solidFill>
                <a:latin typeface="Montserrat"/>
              </a:rPr>
              <a:t>Problem 3: Many paying more than their share of the risk </a:t>
            </a:r>
            <a:endParaRPr lang="en-US" sz="3600" dirty="0">
              <a:solidFill>
                <a:schemeClr val="tx2"/>
              </a:solidFill>
              <a:latin typeface="Montserrat"/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21A46D0-C3F8-4128-9BB0-1EBD8F9AB260}"/>
              </a:ext>
            </a:extLst>
          </p:cNvPr>
          <p:cNvSpPr txBox="1">
            <a:spLocks/>
          </p:cNvSpPr>
          <p:nvPr/>
        </p:nvSpPr>
        <p:spPr bwMode="auto">
          <a:xfrm>
            <a:off x="2495600" y="5074353"/>
            <a:ext cx="7056784" cy="163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17938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2"/>
              <a:buNone/>
              <a:defRPr sz="20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0" indent="0" algn="l" defTabSz="17938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7938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7938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79388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 defTabSz="914377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Homes in same zones are subject to same rates across states</a:t>
            </a:r>
          </a:p>
          <a:p>
            <a:pPr marL="182880" indent="-182880" defTabSz="914377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AE zones in coastal Tampa and Columbus, OH</a:t>
            </a:r>
          </a:p>
          <a:p>
            <a:pPr marL="182880" indent="-182880" defTabSz="914377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Identical houses at these locations</a:t>
            </a:r>
          </a:p>
          <a:p>
            <a:pPr marL="702900" lvl="3" indent="-342900">
              <a:buFont typeface="Arial" panose="020B0604020202020204" pitchFamily="34" charset="0"/>
              <a:buChar char="•"/>
            </a:pPr>
            <a:r>
              <a:rPr lang="en-US" sz="1600" dirty="0"/>
              <a:t>One-story, frame house worth $250k</a:t>
            </a:r>
          </a:p>
          <a:p>
            <a:pPr marL="702900" lvl="3" indent="-342900">
              <a:buFont typeface="Arial" panose="020B0604020202020204" pitchFamily="34" charset="0"/>
              <a:buChar char="•"/>
            </a:pPr>
            <a:r>
              <a:rPr lang="en-US" sz="1600" dirty="0"/>
              <a:t>First floor 1 foot above base flood elevation</a:t>
            </a:r>
          </a:p>
          <a:p>
            <a:pPr marL="702900" lvl="3" indent="-342900">
              <a:buFont typeface="Arial" panose="020B0604020202020204" pitchFamily="34" charset="0"/>
              <a:buChar char="•"/>
            </a:pPr>
            <a:r>
              <a:rPr lang="en-US" sz="1600" dirty="0"/>
              <a:t>No basement, built 1990</a:t>
            </a:r>
          </a:p>
          <a:p>
            <a:pPr marL="182880" indent="-182880" defTabSz="914377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66DAA8-88F3-4890-B3F0-B5A70517F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57" y="1507844"/>
            <a:ext cx="4448944" cy="35665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2F9251-E4EE-4976-9273-187138F46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424" y="3829032"/>
            <a:ext cx="1962150" cy="1771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0418A4-B809-4381-80CA-A2E24042B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48" y="1507844"/>
            <a:ext cx="4762479" cy="3558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8BAB48-2721-453D-B84D-2A6127A67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906" y="3830244"/>
            <a:ext cx="1781175" cy="17811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A0CDFD-516F-4B44-887B-F12B83EC6D71}"/>
              </a:ext>
            </a:extLst>
          </p:cNvPr>
          <p:cNvSpPr txBox="1"/>
          <p:nvPr/>
        </p:nvSpPr>
        <p:spPr>
          <a:xfrm flipH="1">
            <a:off x="591905" y="6074841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Milliman</a:t>
            </a:r>
          </a:p>
        </p:txBody>
      </p:sp>
    </p:spTree>
    <p:extLst>
      <p:ext uri="{BB962C8B-B14F-4D97-AF65-F5344CB8AC3E}">
        <p14:creationId xmlns:p14="http://schemas.microsoft.com/office/powerpoint/2010/main" val="4263463874"/>
      </p:ext>
    </p:extLst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E23993-9157-A14D-9B3F-F5B2BE158A64}"/>
              </a:ext>
            </a:extLst>
          </p:cNvPr>
          <p:cNvSpPr/>
          <p:nvPr/>
        </p:nvSpPr>
        <p:spPr>
          <a:xfrm>
            <a:off x="1060364" y="920120"/>
            <a:ext cx="918657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b="1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285750" indent="-285750">
              <a:buClr>
                <a:srgbClr val="F58785"/>
              </a:buClr>
              <a:buFont typeface="Wingdings" pitchFamily="2" charset="2"/>
              <a:buChar char="§"/>
            </a:pPr>
            <a:endParaRPr lang="en-US" sz="2200" b="1" dirty="0">
              <a:solidFill>
                <a:schemeClr val="bg1"/>
              </a:solidFill>
            </a:endParaRPr>
          </a:p>
          <a:p>
            <a:pPr>
              <a:buClr>
                <a:srgbClr val="F58785"/>
              </a:buClr>
            </a:pPr>
            <a:r>
              <a:rPr lang="en-US" sz="4400" b="1" dirty="0">
                <a:solidFill>
                  <a:schemeClr val="bg1"/>
                </a:solidFill>
                <a:latin typeface="Montserrat" panose="02000505000000020004" pitchFamily="2" charset="77"/>
              </a:rPr>
              <a:t> NFIP Risk Rating 2.0</a:t>
            </a:r>
            <a:endParaRPr lang="en-US" sz="2200" b="1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285750" indent="-285750">
              <a:buClr>
                <a:srgbClr val="F58785"/>
              </a:buCl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C71D4F-43F5-494C-8CEB-9EB1CEBC14B5}"/>
              </a:ext>
            </a:extLst>
          </p:cNvPr>
          <p:cNvSpPr/>
          <p:nvPr/>
        </p:nvSpPr>
        <p:spPr>
          <a:xfrm>
            <a:off x="773901" y="747304"/>
            <a:ext cx="136956" cy="6110696"/>
          </a:xfrm>
          <a:prstGeom prst="rect">
            <a:avLst/>
          </a:prstGeom>
          <a:solidFill>
            <a:srgbClr val="F58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EC5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11699"/>
      </p:ext>
    </p:extLst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557B06FD-0F82-4619-8214-8A0DAEBE157F}"/>
              </a:ext>
            </a:extLst>
          </p:cNvPr>
          <p:cNvSpPr txBox="1">
            <a:spLocks/>
          </p:cNvSpPr>
          <p:nvPr/>
        </p:nvSpPr>
        <p:spPr>
          <a:xfrm>
            <a:off x="865026" y="643210"/>
            <a:ext cx="10326462" cy="7433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2"/>
                </a:solidFill>
                <a:latin typeface="Montserrat"/>
              </a:rPr>
              <a:t>Risk Rating 2.0 is product of collaboration and science</a:t>
            </a:r>
            <a:endParaRPr lang="en-US" sz="3600" dirty="0">
              <a:solidFill>
                <a:schemeClr val="tx2"/>
              </a:solidFill>
              <a:highlight>
                <a:srgbClr val="FFFF00"/>
              </a:highlight>
              <a:latin typeface="Montserrat"/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5329270-9FA8-4279-9240-FD7E66C4A5C7}"/>
              </a:ext>
            </a:extLst>
          </p:cNvPr>
          <p:cNvSpPr txBox="1">
            <a:spLocks/>
          </p:cNvSpPr>
          <p:nvPr/>
        </p:nvSpPr>
        <p:spPr>
          <a:xfrm>
            <a:off x="643679" y="1469327"/>
            <a:ext cx="10649054" cy="731520"/>
          </a:xfrm>
          <a:prstGeom prst="rect">
            <a:avLst/>
          </a:prstGeom>
          <a:noFill/>
          <a:ln>
            <a:noFill/>
          </a:ln>
        </p:spPr>
        <p:txBody>
          <a:bodyPr lIns="274320" tIns="91440" rIns="274320" bIns="9144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ctr">
              <a:buNone/>
            </a:pPr>
            <a:r>
              <a:rPr lang="en-US" sz="1700" b="1" dirty="0">
                <a:solidFill>
                  <a:schemeClr val="tx1"/>
                </a:solidFill>
                <a:latin typeface="+mn-lt"/>
              </a:rPr>
              <a:t>TIME: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Research, design, analysis, development, and testing translates to </a:t>
            </a:r>
            <a:r>
              <a:rPr lang="en-US" sz="1700" dirty="0"/>
              <a:t>5+ years 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of work and </a:t>
            </a:r>
            <a:r>
              <a:rPr lang="en-US" sz="1700" dirty="0"/>
              <a:t>thousands of hours.</a:t>
            </a:r>
            <a:endParaRPr lang="en-US" sz="17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8AC15489-2F91-46E5-930E-D1D1EAB4448A}"/>
              </a:ext>
            </a:extLst>
          </p:cNvPr>
          <p:cNvSpPr txBox="1">
            <a:spLocks/>
          </p:cNvSpPr>
          <p:nvPr/>
        </p:nvSpPr>
        <p:spPr>
          <a:xfrm>
            <a:off x="643678" y="2279683"/>
            <a:ext cx="10756082" cy="1400118"/>
          </a:xfrm>
          <a:prstGeom prst="rect">
            <a:avLst/>
          </a:prstGeom>
          <a:noFill/>
          <a:ln>
            <a:noFill/>
          </a:ln>
        </p:spPr>
        <p:txBody>
          <a:bodyPr lIns="274320" tIns="91440" rIns="274320" bIns="9144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700" b="1" dirty="0">
                <a:solidFill>
                  <a:schemeClr val="tx1"/>
                </a:solidFill>
                <a:latin typeface="+mn-lt"/>
              </a:rPr>
              <a:t>PEOPLE: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The cross-functional team of </a:t>
            </a:r>
            <a:r>
              <a:rPr lang="en-US" sz="1700" dirty="0"/>
              <a:t>20+ NFIP program experts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, including </a:t>
            </a:r>
            <a:r>
              <a:rPr lang="en-US" sz="1700" dirty="0"/>
              <a:t>8+ full-time actuaries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, collaborated with a diverse network of experts from a wide range of disciplines: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2DE8D0-29A2-41FC-9990-6091261D9248}"/>
              </a:ext>
            </a:extLst>
          </p:cNvPr>
          <p:cNvSpPr/>
          <p:nvPr/>
        </p:nvSpPr>
        <p:spPr>
          <a:xfrm>
            <a:off x="977158" y="2941137"/>
            <a:ext cx="10315575" cy="738664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400" dirty="0"/>
              <a:t>Academics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400" dirty="0"/>
              <a:t>Actuaries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400" dirty="0"/>
              <a:t>Building scientists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400" dirty="0"/>
              <a:t>Engineers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400" dirty="0"/>
              <a:t>Insurance industry experts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400" dirty="0"/>
              <a:t>Mappers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400" dirty="0"/>
              <a:t>Underwriters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400" dirty="0"/>
              <a:t>Mitigation experts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5A07D31A-AD99-4993-AFD6-E3BF80B4ACF1}"/>
              </a:ext>
            </a:extLst>
          </p:cNvPr>
          <p:cNvSpPr txBox="1">
            <a:spLocks/>
          </p:cNvSpPr>
          <p:nvPr/>
        </p:nvSpPr>
        <p:spPr>
          <a:xfrm>
            <a:off x="643678" y="3966083"/>
            <a:ext cx="10756081" cy="1288239"/>
          </a:xfrm>
          <a:prstGeom prst="rect">
            <a:avLst/>
          </a:prstGeom>
          <a:noFill/>
          <a:ln>
            <a:noFill/>
          </a:ln>
        </p:spPr>
        <p:txBody>
          <a:bodyPr lIns="274320" tIns="91440" rIns="274320" bIns="9144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700" b="1" dirty="0">
                <a:solidFill>
                  <a:schemeClr val="tx1"/>
                </a:solidFill>
                <a:latin typeface="+mn-lt"/>
              </a:rPr>
              <a:t>TECHNOLOGY: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Cutting-edge technology and </a:t>
            </a:r>
            <a:r>
              <a:rPr lang="en-US" sz="1700" dirty="0">
                <a:solidFill>
                  <a:srgbClr val="005288"/>
                </a:solidFill>
              </a:rPr>
              <a:t>best available data 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used to make a </a:t>
            </a:r>
            <a:r>
              <a:rPr lang="en-US" sz="1700" dirty="0">
                <a:solidFill>
                  <a:srgbClr val="005288"/>
                </a:solidFill>
              </a:rPr>
              <a:t>modern-day program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7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D3415C8-3595-499E-9B78-771CB566D0F9}"/>
              </a:ext>
            </a:extLst>
          </p:cNvPr>
          <p:cNvSpPr txBox="1">
            <a:spLocks/>
          </p:cNvSpPr>
          <p:nvPr/>
        </p:nvSpPr>
        <p:spPr>
          <a:xfrm>
            <a:off x="4362605" y="4277064"/>
            <a:ext cx="3075334" cy="6433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7472" algn="l" defTabSz="4572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buClr>
                <a:schemeClr val="accent3">
                  <a:lumMod val="75000"/>
                </a:schemeClr>
              </a:buClr>
              <a:buSzPct val="50000"/>
              <a:buFont typeface="Wingdings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500" dirty="0">
                <a:solidFill>
                  <a:schemeClr val="accent4"/>
                </a:solidFill>
              </a:rPr>
              <a:t>Private Sector </a:t>
            </a:r>
            <a:br>
              <a:rPr lang="en-US" sz="1500" dirty="0">
                <a:solidFill>
                  <a:schemeClr val="accent4"/>
                </a:solidFill>
              </a:rPr>
            </a:br>
            <a:r>
              <a:rPr lang="en-US" sz="1500" dirty="0">
                <a:solidFill>
                  <a:schemeClr val="accent4"/>
                </a:solidFill>
              </a:rPr>
              <a:t>Catastrophe Models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E6A2CC62-6AF8-41B9-A1D0-8B65E8525B7D}"/>
              </a:ext>
            </a:extLst>
          </p:cNvPr>
          <p:cNvSpPr txBox="1">
            <a:spLocks/>
          </p:cNvSpPr>
          <p:nvPr/>
        </p:nvSpPr>
        <p:spPr>
          <a:xfrm>
            <a:off x="7740519" y="4314762"/>
            <a:ext cx="3721154" cy="6433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7472" algn="l" defTabSz="4572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buClr>
                <a:schemeClr val="accent3">
                  <a:lumMod val="75000"/>
                </a:schemeClr>
              </a:buClr>
              <a:buSzPct val="50000"/>
              <a:buFont typeface="Wingdings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500" dirty="0">
                <a:solidFill>
                  <a:schemeClr val="accent4"/>
                </a:solidFill>
              </a:rPr>
              <a:t>Government Models, Available Data, and Collaborations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0C4D913-B672-479A-9938-68F08724C1D4}"/>
              </a:ext>
            </a:extLst>
          </p:cNvPr>
          <p:cNvSpPr txBox="1">
            <a:spLocks/>
          </p:cNvSpPr>
          <p:nvPr/>
        </p:nvSpPr>
        <p:spPr>
          <a:xfrm>
            <a:off x="760885" y="4259115"/>
            <a:ext cx="3075334" cy="6433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7472" algn="l" defTabSz="4572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buClr>
                <a:schemeClr val="accent3">
                  <a:lumMod val="75000"/>
                </a:schemeClr>
              </a:buClr>
              <a:buSzPct val="50000"/>
              <a:buFont typeface="Wingdings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500" dirty="0">
                <a:solidFill>
                  <a:schemeClr val="accent4"/>
                </a:solidFill>
              </a:rPr>
              <a:t>Private Sector </a:t>
            </a:r>
            <a:br>
              <a:rPr lang="en-US" sz="1500" dirty="0">
                <a:solidFill>
                  <a:schemeClr val="accent4"/>
                </a:solidFill>
              </a:rPr>
            </a:br>
            <a:r>
              <a:rPr lang="en-US" sz="1500" dirty="0">
                <a:solidFill>
                  <a:schemeClr val="accent4"/>
                </a:solidFill>
              </a:rPr>
              <a:t>Rate Setting Methods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BF213602-0A4B-416B-8999-8C2B2A0B5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6886" y="5231309"/>
            <a:ext cx="1377235" cy="27910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682783EE-651E-4ACD-8C71-A46ACDE27F3F}"/>
              </a:ext>
            </a:extLst>
          </p:cNvPr>
          <p:cNvGrpSpPr/>
          <p:nvPr/>
        </p:nvGrpSpPr>
        <p:grpSpPr>
          <a:xfrm>
            <a:off x="5569281" y="5172541"/>
            <a:ext cx="1498623" cy="901201"/>
            <a:chOff x="5647820" y="3221117"/>
            <a:chExt cx="2251352" cy="1363248"/>
          </a:xfrm>
        </p:grpSpPr>
        <p:pic>
          <p:nvPicPr>
            <p:cNvPr id="36" name="Picture 35" descr="Logo&#10;&#10;Description automatically generated">
              <a:extLst>
                <a:ext uri="{FF2B5EF4-FFF2-40B4-BE49-F238E27FC236}">
                  <a16:creationId xmlns:a16="http://schemas.microsoft.com/office/drawing/2014/main" id="{D6BBD883-5E91-46B3-A971-5F84D4073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79035" y="3221117"/>
              <a:ext cx="1120137" cy="640080"/>
            </a:xfrm>
            <a:prstGeom prst="rect">
              <a:avLst/>
            </a:prstGeom>
          </p:spPr>
        </p:pic>
        <p:pic>
          <p:nvPicPr>
            <p:cNvPr id="37" name="Picture 36" descr="A picture containing text, businesscard&#10;&#10;Description automatically generated">
              <a:extLst>
                <a:ext uri="{FF2B5EF4-FFF2-40B4-BE49-F238E27FC236}">
                  <a16:creationId xmlns:a16="http://schemas.microsoft.com/office/drawing/2014/main" id="{CE70BDEC-91A4-4911-8061-EA9F3313E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47820" y="3669965"/>
              <a:ext cx="1193994" cy="914400"/>
            </a:xfrm>
            <a:prstGeom prst="rect">
              <a:avLst/>
            </a:prstGeom>
          </p:spPr>
        </p:pic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86DA727-F1A9-4FA6-8740-8A00F8471A94}"/>
              </a:ext>
            </a:extLst>
          </p:cNvPr>
          <p:cNvCxnSpPr/>
          <p:nvPr/>
        </p:nvCxnSpPr>
        <p:spPr>
          <a:xfrm>
            <a:off x="772536" y="5073635"/>
            <a:ext cx="328993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C71241A-946C-45F9-A213-0A841DBB1F74}"/>
              </a:ext>
            </a:extLst>
          </p:cNvPr>
          <p:cNvCxnSpPr/>
          <p:nvPr/>
        </p:nvCxnSpPr>
        <p:spPr>
          <a:xfrm>
            <a:off x="4355011" y="5076810"/>
            <a:ext cx="328993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33BFC57-E9DC-47D2-A44D-73EC6BC1EEB7}"/>
              </a:ext>
            </a:extLst>
          </p:cNvPr>
          <p:cNvCxnSpPr/>
          <p:nvPr/>
        </p:nvCxnSpPr>
        <p:spPr>
          <a:xfrm>
            <a:off x="7948365" y="5073635"/>
            <a:ext cx="328993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4CF3507-DA58-4A0E-9142-79DA37C4623D}"/>
              </a:ext>
            </a:extLst>
          </p:cNvPr>
          <p:cNvGrpSpPr/>
          <p:nvPr/>
        </p:nvGrpSpPr>
        <p:grpSpPr>
          <a:xfrm>
            <a:off x="8329830" y="5155968"/>
            <a:ext cx="2573738" cy="879419"/>
            <a:chOff x="8299816" y="3253169"/>
            <a:chExt cx="3275591" cy="1291707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1C432C8-91DB-4BEB-A56C-10E8A20DF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99816" y="3253812"/>
              <a:ext cx="1796224" cy="640080"/>
            </a:xfrm>
            <a:prstGeom prst="rect">
              <a:avLst/>
            </a:prstGeom>
          </p:spPr>
        </p:pic>
        <p:pic>
          <p:nvPicPr>
            <p:cNvPr id="43" name="Picture 4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1C71CF94-BDB3-4E1F-9972-A4E575ADC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935327" y="3253169"/>
              <a:ext cx="640080" cy="640080"/>
            </a:xfrm>
            <a:prstGeom prst="rect">
              <a:avLst/>
            </a:prstGeom>
          </p:spPr>
        </p:pic>
        <p:pic>
          <p:nvPicPr>
            <p:cNvPr id="44" name="Picture 4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BAD352C7-110D-4A76-9733-9F1915FB9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77632" y="3813356"/>
              <a:ext cx="977735" cy="731520"/>
            </a:xfrm>
            <a:prstGeom prst="rect">
              <a:avLst/>
            </a:prstGeom>
          </p:spPr>
        </p:pic>
        <p:pic>
          <p:nvPicPr>
            <p:cNvPr id="45" name="Picture 44" descr="Logo&#10;&#10;Description automatically generated">
              <a:extLst>
                <a:ext uri="{FF2B5EF4-FFF2-40B4-BE49-F238E27FC236}">
                  <a16:creationId xmlns:a16="http://schemas.microsoft.com/office/drawing/2014/main" id="{D0BE6B68-0F37-4869-8B3F-8B147B655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80904" y="4083550"/>
              <a:ext cx="1243853" cy="457200"/>
            </a:xfrm>
            <a:prstGeom prst="rect">
              <a:avLst/>
            </a:prstGeom>
          </p:spPr>
        </p:pic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736C75BE-D1B9-444E-9EE5-1A4AB8D62C2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8698" t="42729" r="38652" b="41181"/>
          <a:stretch/>
        </p:blipFill>
        <p:spPr>
          <a:xfrm>
            <a:off x="4563369" y="5208267"/>
            <a:ext cx="941147" cy="37606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DAD37E27-C5F5-43DF-8C70-FD4902E9B152}"/>
              </a:ext>
            </a:extLst>
          </p:cNvPr>
          <p:cNvSpPr txBox="1"/>
          <p:nvPr/>
        </p:nvSpPr>
        <p:spPr>
          <a:xfrm>
            <a:off x="643679" y="5889076"/>
            <a:ext cx="1540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FEMA</a:t>
            </a:r>
          </a:p>
        </p:txBody>
      </p:sp>
    </p:spTree>
    <p:extLst>
      <p:ext uri="{BB962C8B-B14F-4D97-AF65-F5344CB8AC3E}">
        <p14:creationId xmlns:p14="http://schemas.microsoft.com/office/powerpoint/2010/main" val="3708190445"/>
      </p:ext>
    </p:extLst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40038FC-9D59-4AAD-91AC-485D22F33D54}"/>
              </a:ext>
            </a:extLst>
          </p:cNvPr>
          <p:cNvGrpSpPr/>
          <p:nvPr/>
        </p:nvGrpSpPr>
        <p:grpSpPr>
          <a:xfrm>
            <a:off x="6553485" y="1446245"/>
            <a:ext cx="4663440" cy="4749282"/>
            <a:chOff x="6553485" y="1446245"/>
            <a:chExt cx="4663440" cy="4749282"/>
          </a:xfrm>
        </p:grpSpPr>
        <p:sp>
          <p:nvSpPr>
            <p:cNvPr id="3" name="Rectangle: Rounded Corners 19">
              <a:extLst>
                <a:ext uri="{FF2B5EF4-FFF2-40B4-BE49-F238E27FC236}">
                  <a16:creationId xmlns:a16="http://schemas.microsoft.com/office/drawing/2014/main" id="{0DAE3512-67DB-4A44-816D-5AA5F88A91C3}"/>
                </a:ext>
              </a:extLst>
            </p:cNvPr>
            <p:cNvSpPr/>
            <p:nvPr/>
          </p:nvSpPr>
          <p:spPr>
            <a:xfrm>
              <a:off x="6553485" y="1446245"/>
              <a:ext cx="4663440" cy="474928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Risk Rating 2.0 Methodology*</a:t>
              </a:r>
            </a:p>
            <a:p>
              <a:pPr algn="ctr"/>
              <a:endParaRPr lang="en-US" sz="1013" b="1" dirty="0">
                <a:solidFill>
                  <a:schemeClr val="tx1"/>
                </a:solidFill>
                <a:latin typeface="Franklin Gothic Book" panose="020B0503020102020204" pitchFamily="34" charset="0"/>
              </a:endParaRPr>
            </a:p>
            <a:p>
              <a:pPr algn="ctr"/>
              <a:endParaRPr lang="en-US" sz="1013" b="1" dirty="0">
                <a:solidFill>
                  <a:schemeClr val="tx1"/>
                </a:solidFill>
                <a:latin typeface="Franklin Gothic Book" panose="020B0503020102020204" pitchFamily="34" charset="0"/>
              </a:endParaRPr>
            </a:p>
            <a:p>
              <a:pPr algn="ctr"/>
              <a:endParaRPr lang="en-US" sz="1013" b="1" dirty="0">
                <a:solidFill>
                  <a:schemeClr val="tx1"/>
                </a:solidFill>
                <a:latin typeface="Franklin Gothic Book" panose="020B0503020102020204" pitchFamily="34" charset="0"/>
              </a:endParaRPr>
            </a:p>
            <a:p>
              <a:pPr algn="ctr"/>
              <a:endParaRPr lang="en-US" sz="1013" b="1" dirty="0">
                <a:solidFill>
                  <a:schemeClr val="tx1"/>
                </a:solidFill>
                <a:latin typeface="Franklin Gothic Book" panose="020B0503020102020204" pitchFamily="34" charset="0"/>
              </a:endParaRPr>
            </a:p>
            <a:p>
              <a:pPr algn="ctr"/>
              <a:endParaRPr lang="en-US" sz="1013" dirty="0">
                <a:latin typeface="Franklin Gothic Book" panose="020B0503020102020204" pitchFamily="34" charset="0"/>
              </a:endParaRPr>
            </a:p>
            <a:p>
              <a:pPr algn="ctr"/>
              <a:endParaRPr lang="en-US" sz="1013" dirty="0">
                <a:latin typeface="Franklin Gothic Book" panose="020B0503020102020204" pitchFamily="34" charset="0"/>
              </a:endParaRPr>
            </a:p>
            <a:p>
              <a:pPr algn="ctr"/>
              <a:endParaRPr lang="en-US" sz="1013" dirty="0">
                <a:latin typeface="Franklin Gothic Book" panose="020B0503020102020204" pitchFamily="34" charset="0"/>
              </a:endParaRPr>
            </a:p>
            <a:p>
              <a:pPr algn="ctr"/>
              <a:endParaRPr lang="en-US" sz="1013" dirty="0">
                <a:latin typeface="Franklin Gothic Book" panose="020B0503020102020204" pitchFamily="34" charset="0"/>
              </a:endParaRPr>
            </a:p>
            <a:p>
              <a:pPr algn="ctr"/>
              <a:endParaRPr lang="en-US" sz="1013" dirty="0">
                <a:latin typeface="Franklin Gothic Book" panose="020B0503020102020204" pitchFamily="34" charset="0"/>
              </a:endParaRPr>
            </a:p>
            <a:p>
              <a:pPr algn="ctr"/>
              <a:endParaRPr lang="en-US" sz="1013" dirty="0">
                <a:latin typeface="Franklin Gothic Book" panose="020B0503020102020204" pitchFamily="34" charset="0"/>
              </a:endParaRPr>
            </a:p>
            <a:p>
              <a:pPr algn="ctr"/>
              <a:endParaRPr lang="en-US" sz="1013" dirty="0">
                <a:latin typeface="Franklin Gothic Book" panose="020B0503020102020204" pitchFamily="34" charset="0"/>
              </a:endParaRPr>
            </a:p>
            <a:p>
              <a:pPr algn="ctr"/>
              <a:endParaRPr lang="en-US" sz="1013" dirty="0">
                <a:latin typeface="Franklin Gothic Book" panose="020B0503020102020204" pitchFamily="34" charset="0"/>
              </a:endParaRPr>
            </a:p>
            <a:p>
              <a:pPr algn="ctr"/>
              <a:r>
                <a:rPr lang="en-US" sz="1013" dirty="0">
                  <a:latin typeface="Franklin Gothic Book" panose="020B0503020102020204" pitchFamily="34" charset="0"/>
                </a:rPr>
                <a:t> </a:t>
              </a:r>
            </a:p>
          </p:txBody>
        </p:sp>
        <p:sp>
          <p:nvSpPr>
            <p:cNvPr id="4" name="Rectangle: Rounded Corners 23">
              <a:extLst>
                <a:ext uri="{FF2B5EF4-FFF2-40B4-BE49-F238E27FC236}">
                  <a16:creationId xmlns:a16="http://schemas.microsoft.com/office/drawing/2014/main" id="{95C8B3D4-AA0A-48E9-9C8E-F038AB5CB654}"/>
                </a:ext>
              </a:extLst>
            </p:cNvPr>
            <p:cNvSpPr/>
            <p:nvPr/>
          </p:nvSpPr>
          <p:spPr>
            <a:xfrm>
              <a:off x="6873525" y="3506828"/>
              <a:ext cx="4023360" cy="164592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u="sng" dirty="0">
                  <a:latin typeface="Franklin Gothic Book" panose="020B0503020102020204" pitchFamily="34" charset="0"/>
                </a:rPr>
                <a:t>Rating Variables</a:t>
              </a:r>
            </a:p>
            <a:p>
              <a:pPr marL="160731" indent="-160731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Franklin Gothic Book" panose="020B0503020102020204" pitchFamily="34" charset="0"/>
                </a:rPr>
                <a:t>Distance to Coast/Ocean/River</a:t>
              </a:r>
            </a:p>
            <a:p>
              <a:pPr marL="160731" indent="-160731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Franklin Gothic Book" panose="020B0503020102020204" pitchFamily="34" charset="0"/>
                </a:rPr>
                <a:t>River Class</a:t>
              </a:r>
            </a:p>
            <a:p>
              <a:pPr marL="160731" indent="-160731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Franklin Gothic Book" panose="020B0503020102020204" pitchFamily="34" charset="0"/>
                </a:rPr>
                <a:t>Flood type — Fluvial/Pluvial</a:t>
              </a:r>
            </a:p>
            <a:p>
              <a:pPr marL="160731" indent="-160731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Franklin Gothic Book" panose="020B0503020102020204" pitchFamily="34" charset="0"/>
                </a:rPr>
                <a:t>Ground Elevation </a:t>
              </a:r>
            </a:p>
            <a:p>
              <a:pPr marL="160731" indent="-160731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Franklin Gothic Book" panose="020B0503020102020204" pitchFamily="34" charset="0"/>
                </a:rPr>
                <a:t>First Floor Height</a:t>
              </a:r>
            </a:p>
            <a:p>
              <a:pPr marL="160731" indent="-160731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Franklin Gothic Book" panose="020B0503020102020204" pitchFamily="34" charset="0"/>
                </a:rPr>
                <a:t>Construction Type/Foundation Type</a:t>
              </a:r>
            </a:p>
          </p:txBody>
        </p:sp>
        <p:sp>
          <p:nvSpPr>
            <p:cNvPr id="5" name="Rectangle: Rounded Corners 24">
              <a:extLst>
                <a:ext uri="{FF2B5EF4-FFF2-40B4-BE49-F238E27FC236}">
                  <a16:creationId xmlns:a16="http://schemas.microsoft.com/office/drawing/2014/main" id="{FCEAA80C-1F8B-4EF1-B0C6-CA5BB636679A}"/>
                </a:ext>
              </a:extLst>
            </p:cNvPr>
            <p:cNvSpPr/>
            <p:nvPr/>
          </p:nvSpPr>
          <p:spPr>
            <a:xfrm>
              <a:off x="6873525" y="2094080"/>
              <a:ext cx="4023360" cy="365760"/>
            </a:xfrm>
            <a:prstGeom prst="round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prstClr val="white"/>
                  </a:solidFill>
                  <a:latin typeface="Franklin Gothic Book" panose="020B0503020102020204" pitchFamily="34" charset="0"/>
                </a:rPr>
                <a:t>FEMA-sourced data</a:t>
              </a:r>
            </a:p>
          </p:txBody>
        </p:sp>
        <p:sp>
          <p:nvSpPr>
            <p:cNvPr id="6" name="Rectangle: Rounded Corners 36">
              <a:extLst>
                <a:ext uri="{FF2B5EF4-FFF2-40B4-BE49-F238E27FC236}">
                  <a16:creationId xmlns:a16="http://schemas.microsoft.com/office/drawing/2014/main" id="{28CCE355-9D8A-4996-B32D-B717C3970F13}"/>
                </a:ext>
              </a:extLst>
            </p:cNvPr>
            <p:cNvSpPr/>
            <p:nvPr/>
          </p:nvSpPr>
          <p:spPr>
            <a:xfrm>
              <a:off x="6873525" y="5211698"/>
              <a:ext cx="4023360" cy="3657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Franklin Gothic Book" panose="020B0503020102020204" pitchFamily="34" charset="0"/>
                </a:rPr>
                <a:t>Broader Range of Flood Frequencies</a:t>
              </a:r>
            </a:p>
          </p:txBody>
        </p:sp>
        <p:sp>
          <p:nvSpPr>
            <p:cNvPr id="7" name="Rectangle: Rounded Corners 37">
              <a:extLst>
                <a:ext uri="{FF2B5EF4-FFF2-40B4-BE49-F238E27FC236}">
                  <a16:creationId xmlns:a16="http://schemas.microsoft.com/office/drawing/2014/main" id="{FCD1E404-6CEE-4CF8-9173-93D329D79D99}"/>
                </a:ext>
              </a:extLst>
            </p:cNvPr>
            <p:cNvSpPr/>
            <p:nvPr/>
          </p:nvSpPr>
          <p:spPr>
            <a:xfrm>
              <a:off x="6873525" y="3082118"/>
              <a:ext cx="4023360" cy="36576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Franklin Gothic Book" panose="020B0503020102020204" pitchFamily="34" charset="0"/>
                </a:rPr>
                <a:t>Cost to Rebuild</a:t>
              </a:r>
            </a:p>
          </p:txBody>
        </p:sp>
        <p:sp>
          <p:nvSpPr>
            <p:cNvPr id="8" name="Rectangle: Rounded Corners 40">
              <a:extLst>
                <a:ext uri="{FF2B5EF4-FFF2-40B4-BE49-F238E27FC236}">
                  <a16:creationId xmlns:a16="http://schemas.microsoft.com/office/drawing/2014/main" id="{E47A5E8E-2304-47E3-B83E-A525601E75FB}"/>
                </a:ext>
              </a:extLst>
            </p:cNvPr>
            <p:cNvSpPr/>
            <p:nvPr/>
          </p:nvSpPr>
          <p:spPr>
            <a:xfrm>
              <a:off x="6873525" y="5642325"/>
              <a:ext cx="4023360" cy="36576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Franklin Gothic Book" panose="020B0503020102020204" pitchFamily="34" charset="0"/>
                </a:rPr>
                <a:t>Fees and Surcharges </a:t>
              </a:r>
            </a:p>
          </p:txBody>
        </p:sp>
        <p:sp>
          <p:nvSpPr>
            <p:cNvPr id="9" name="Rectangle: Rounded Corners 18">
              <a:extLst>
                <a:ext uri="{FF2B5EF4-FFF2-40B4-BE49-F238E27FC236}">
                  <a16:creationId xmlns:a16="http://schemas.microsoft.com/office/drawing/2014/main" id="{C0FCD6E8-6DDD-4D9A-BE60-79B0287400E3}"/>
                </a:ext>
              </a:extLst>
            </p:cNvPr>
            <p:cNvSpPr/>
            <p:nvPr/>
          </p:nvSpPr>
          <p:spPr>
            <a:xfrm>
              <a:off x="6873525" y="2520248"/>
              <a:ext cx="4023360" cy="50292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prstClr val="white"/>
                  </a:solidFill>
                  <a:latin typeface="Franklin Gothic Book" panose="020B0503020102020204" pitchFamily="34" charset="0"/>
                </a:rPr>
                <a:t>Additional data sources</a:t>
              </a:r>
              <a:r>
                <a:rPr lang="en-US" sz="1400" dirty="0">
                  <a:solidFill>
                    <a:prstClr val="white"/>
                  </a:solidFill>
                  <a:latin typeface="Franklin Gothic Book" panose="020B0503020102020204" pitchFamily="34" charset="0"/>
                </a:rPr>
                <a:t>: Federal government-sourced data, commercially available third-party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F92929-47F3-4DD0-9434-5700235E44CC}"/>
              </a:ext>
            </a:extLst>
          </p:cNvPr>
          <p:cNvGrpSpPr/>
          <p:nvPr/>
        </p:nvGrpSpPr>
        <p:grpSpPr>
          <a:xfrm>
            <a:off x="707409" y="1828800"/>
            <a:ext cx="4663440" cy="3668979"/>
            <a:chOff x="707409" y="1446245"/>
            <a:chExt cx="4663440" cy="3668979"/>
          </a:xfrm>
        </p:grpSpPr>
        <p:sp>
          <p:nvSpPr>
            <p:cNvPr id="11" name="Rectangle: Rounded Corners 44">
              <a:extLst>
                <a:ext uri="{FF2B5EF4-FFF2-40B4-BE49-F238E27FC236}">
                  <a16:creationId xmlns:a16="http://schemas.microsoft.com/office/drawing/2014/main" id="{53E2B48C-43B1-4A82-AEBC-C482C39E3FCE}"/>
                </a:ext>
              </a:extLst>
            </p:cNvPr>
            <p:cNvSpPr/>
            <p:nvPr/>
          </p:nvSpPr>
          <p:spPr>
            <a:xfrm>
              <a:off x="707409" y="1446245"/>
              <a:ext cx="4663440" cy="366897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Current Rating Methodology</a:t>
              </a:r>
            </a:p>
            <a:p>
              <a:pPr algn="ctr"/>
              <a:endParaRPr lang="en-US" sz="1013" b="1" dirty="0">
                <a:solidFill>
                  <a:schemeClr val="tx1"/>
                </a:solidFill>
                <a:latin typeface="Franklin Gothic Book" panose="020B0503020102020204" pitchFamily="34" charset="0"/>
              </a:endParaRPr>
            </a:p>
            <a:p>
              <a:pPr algn="ctr"/>
              <a:endParaRPr lang="en-US" sz="1013" b="1" dirty="0">
                <a:solidFill>
                  <a:schemeClr val="tx1"/>
                </a:solidFill>
                <a:latin typeface="Franklin Gothic Book" panose="020B0503020102020204" pitchFamily="34" charset="0"/>
              </a:endParaRPr>
            </a:p>
            <a:p>
              <a:pPr algn="ctr"/>
              <a:endParaRPr lang="en-US" sz="1013" b="1" dirty="0">
                <a:solidFill>
                  <a:schemeClr val="tx1"/>
                </a:solidFill>
                <a:latin typeface="Franklin Gothic Book" panose="020B0503020102020204" pitchFamily="34" charset="0"/>
              </a:endParaRPr>
            </a:p>
            <a:p>
              <a:pPr algn="ctr"/>
              <a:endParaRPr lang="en-US" sz="1013" b="1" dirty="0">
                <a:solidFill>
                  <a:schemeClr val="tx1"/>
                </a:solidFill>
                <a:latin typeface="Franklin Gothic Book" panose="020B0503020102020204" pitchFamily="34" charset="0"/>
              </a:endParaRPr>
            </a:p>
            <a:p>
              <a:pPr algn="ctr"/>
              <a:endParaRPr lang="en-US" sz="1013" dirty="0">
                <a:latin typeface="Franklin Gothic Book" panose="020B0503020102020204" pitchFamily="34" charset="0"/>
              </a:endParaRPr>
            </a:p>
            <a:p>
              <a:pPr algn="ctr"/>
              <a:endParaRPr lang="en-US" sz="1013" dirty="0">
                <a:latin typeface="Franklin Gothic Book" panose="020B0503020102020204" pitchFamily="34" charset="0"/>
              </a:endParaRPr>
            </a:p>
            <a:p>
              <a:pPr algn="ctr"/>
              <a:endParaRPr lang="en-US" sz="1013" dirty="0">
                <a:latin typeface="Franklin Gothic Book" panose="020B0503020102020204" pitchFamily="34" charset="0"/>
              </a:endParaRPr>
            </a:p>
            <a:p>
              <a:pPr algn="ctr"/>
              <a:endParaRPr lang="en-US" sz="1013" dirty="0">
                <a:latin typeface="Franklin Gothic Book" panose="020B0503020102020204" pitchFamily="34" charset="0"/>
              </a:endParaRPr>
            </a:p>
            <a:p>
              <a:pPr algn="ctr"/>
              <a:endParaRPr lang="en-US" sz="1013" dirty="0">
                <a:latin typeface="Franklin Gothic Book" panose="020B0503020102020204" pitchFamily="34" charset="0"/>
              </a:endParaRPr>
            </a:p>
            <a:p>
              <a:pPr algn="ctr"/>
              <a:endParaRPr lang="en-US" sz="1013" dirty="0">
                <a:latin typeface="Franklin Gothic Book" panose="020B0503020102020204" pitchFamily="34" charset="0"/>
              </a:endParaRPr>
            </a:p>
            <a:p>
              <a:pPr algn="ctr"/>
              <a:endParaRPr lang="en-US" sz="1013" dirty="0">
                <a:latin typeface="Franklin Gothic Book" panose="020B0503020102020204" pitchFamily="34" charset="0"/>
              </a:endParaRPr>
            </a:p>
            <a:p>
              <a:pPr algn="ctr"/>
              <a:endParaRPr lang="en-US" sz="1013" dirty="0">
                <a:latin typeface="Franklin Gothic Book" panose="020B0503020102020204" pitchFamily="34" charset="0"/>
              </a:endParaRPr>
            </a:p>
            <a:p>
              <a:pPr algn="ctr"/>
              <a:r>
                <a:rPr lang="en-US" sz="1013" dirty="0">
                  <a:latin typeface="Franklin Gothic Book" panose="020B0503020102020204" pitchFamily="34" charset="0"/>
                </a:rPr>
                <a:t> </a:t>
              </a:r>
            </a:p>
          </p:txBody>
        </p:sp>
        <p:sp>
          <p:nvSpPr>
            <p:cNvPr id="12" name="Rectangle: Rounded Corners 45">
              <a:extLst>
                <a:ext uri="{FF2B5EF4-FFF2-40B4-BE49-F238E27FC236}">
                  <a16:creationId xmlns:a16="http://schemas.microsoft.com/office/drawing/2014/main" id="{AEB1195E-5C93-473C-9319-92E9483DFBC0}"/>
                </a:ext>
              </a:extLst>
            </p:cNvPr>
            <p:cNvSpPr/>
            <p:nvPr/>
          </p:nvSpPr>
          <p:spPr>
            <a:xfrm>
              <a:off x="1027449" y="2521897"/>
              <a:ext cx="4023360" cy="151975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u="sng" dirty="0">
                  <a:latin typeface="Franklin Gothic Book" panose="020B0503020102020204" pitchFamily="34" charset="0"/>
                </a:rPr>
                <a:t>Rating Variables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Franklin Gothic Book" panose="020B0503020102020204" pitchFamily="34" charset="0"/>
                </a:rPr>
                <a:t>Flood Insurance Rate Map Zone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Franklin Gothic Book" panose="020B0503020102020204" pitchFamily="34" charset="0"/>
                </a:rPr>
                <a:t>Base Flood Elevation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Franklin Gothic Book" panose="020B0503020102020204" pitchFamily="34" charset="0"/>
                </a:rPr>
                <a:t>Foundation Type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Franklin Gothic Book" panose="020B0503020102020204" pitchFamily="34" charset="0"/>
                </a:rPr>
                <a:t>Structural Elevation (Special Flood Hazard Area Only)</a:t>
              </a:r>
              <a:endParaRPr lang="en-US" sz="1013" dirty="0">
                <a:latin typeface="Franklin Gothic Book" panose="020B0503020102020204" pitchFamily="34" charset="0"/>
              </a:endParaRPr>
            </a:p>
          </p:txBody>
        </p:sp>
        <p:sp>
          <p:nvSpPr>
            <p:cNvPr id="13" name="Rectangle: Rounded Corners 46">
              <a:extLst>
                <a:ext uri="{FF2B5EF4-FFF2-40B4-BE49-F238E27FC236}">
                  <a16:creationId xmlns:a16="http://schemas.microsoft.com/office/drawing/2014/main" id="{A505E6EA-A2E8-40F4-B684-3966528ACB8B}"/>
                </a:ext>
              </a:extLst>
            </p:cNvPr>
            <p:cNvSpPr/>
            <p:nvPr/>
          </p:nvSpPr>
          <p:spPr>
            <a:xfrm>
              <a:off x="1027449" y="2094080"/>
              <a:ext cx="4023360" cy="365760"/>
            </a:xfrm>
            <a:prstGeom prst="round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Franklin Gothic Book" panose="020B0503020102020204" pitchFamily="34" charset="0"/>
                </a:rPr>
                <a:t>FEMA-sourced data</a:t>
              </a:r>
            </a:p>
          </p:txBody>
        </p:sp>
        <p:sp>
          <p:nvSpPr>
            <p:cNvPr id="14" name="Rectangle: Rounded Corners 47">
              <a:extLst>
                <a:ext uri="{FF2B5EF4-FFF2-40B4-BE49-F238E27FC236}">
                  <a16:creationId xmlns:a16="http://schemas.microsoft.com/office/drawing/2014/main" id="{12BDA397-84A4-471D-AB5E-889AB589C0FE}"/>
                </a:ext>
              </a:extLst>
            </p:cNvPr>
            <p:cNvSpPr/>
            <p:nvPr/>
          </p:nvSpPr>
          <p:spPr>
            <a:xfrm>
              <a:off x="1027449" y="4103704"/>
              <a:ext cx="4023360" cy="3657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Franklin Gothic Book" panose="020B0503020102020204" pitchFamily="34" charset="0"/>
                </a:rPr>
                <a:t>1% Annual Chance of Flooding (Frequency)</a:t>
              </a:r>
            </a:p>
          </p:txBody>
        </p:sp>
        <p:sp>
          <p:nvSpPr>
            <p:cNvPr id="15" name="Rectangle: Rounded Corners 49">
              <a:extLst>
                <a:ext uri="{FF2B5EF4-FFF2-40B4-BE49-F238E27FC236}">
                  <a16:creationId xmlns:a16="http://schemas.microsoft.com/office/drawing/2014/main" id="{CD734949-2032-4D83-BA3F-07EF6B82C671}"/>
                </a:ext>
              </a:extLst>
            </p:cNvPr>
            <p:cNvSpPr/>
            <p:nvPr/>
          </p:nvSpPr>
          <p:spPr>
            <a:xfrm>
              <a:off x="1027449" y="4531521"/>
              <a:ext cx="4023360" cy="36576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Franklin Gothic Book" panose="020B0503020102020204" pitchFamily="34" charset="0"/>
                </a:rPr>
                <a:t>Fees and Surcharges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AC48C09-8AEB-469C-A6B8-B6249D3B61AF}"/>
              </a:ext>
            </a:extLst>
          </p:cNvPr>
          <p:cNvSpPr txBox="1"/>
          <p:nvPr/>
        </p:nvSpPr>
        <p:spPr>
          <a:xfrm>
            <a:off x="495300" y="634211"/>
            <a:ext cx="1120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Montserrat"/>
              </a:rPr>
              <a:t>Risk Rating 2.0 prices individually rather than by flood zone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04C205-E5C8-4D9C-B37E-51B46A9CF3C7}"/>
              </a:ext>
            </a:extLst>
          </p:cNvPr>
          <p:cNvSpPr txBox="1"/>
          <p:nvPr/>
        </p:nvSpPr>
        <p:spPr>
          <a:xfrm>
            <a:off x="707409" y="6010861"/>
            <a:ext cx="188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FEMA</a:t>
            </a:r>
          </a:p>
        </p:txBody>
      </p:sp>
    </p:spTree>
    <p:extLst>
      <p:ext uri="{BB962C8B-B14F-4D97-AF65-F5344CB8AC3E}">
        <p14:creationId xmlns:p14="http://schemas.microsoft.com/office/powerpoint/2010/main" val="1308701262"/>
      </p:ext>
    </p:extLst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AADEB88-1D86-42EA-990F-3D0EFD07A84A}"/>
              </a:ext>
            </a:extLst>
          </p:cNvPr>
          <p:cNvSpPr txBox="1">
            <a:spLocks/>
          </p:cNvSpPr>
          <p:nvPr/>
        </p:nvSpPr>
        <p:spPr>
          <a:xfrm>
            <a:off x="659325" y="667522"/>
            <a:ext cx="10873349" cy="7459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2"/>
                </a:solidFill>
                <a:latin typeface="Montserrat"/>
              </a:rPr>
              <a:t>Risk Rating 2.0 adopts industry technologies &amp; standards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E6AFF79-CC6C-4ECA-9FDF-FD85E38BD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955066"/>
              </p:ext>
            </p:extLst>
          </p:nvPr>
        </p:nvGraphicFramePr>
        <p:xfrm>
          <a:off x="0" y="4541520"/>
          <a:ext cx="5213847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062">
                  <a:extLst>
                    <a:ext uri="{9D8B030D-6E8A-4147-A177-3AD203B41FA5}">
                      <a16:colId xmlns:a16="http://schemas.microsoft.com/office/drawing/2014/main" val="3147200224"/>
                    </a:ext>
                  </a:extLst>
                </a:gridCol>
                <a:gridCol w="2369785">
                  <a:extLst>
                    <a:ext uri="{9D8B030D-6E8A-4147-A177-3AD203B41FA5}">
                      <a16:colId xmlns:a16="http://schemas.microsoft.com/office/drawing/2014/main" val="3996002074"/>
                    </a:ext>
                  </a:extLst>
                </a:gridCol>
              </a:tblGrid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highlight>
                            <a:srgbClr val="005288"/>
                          </a:highlight>
                          <a:latin typeface="+mj-lt"/>
                        </a:rPr>
                        <a:t>Methodology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highlight>
                            <a:srgbClr val="005288"/>
                          </a:highlight>
                          <a:latin typeface="+mj-lt"/>
                        </a:rPr>
                        <a:t>Single-Family Home Maximum Policy Cost*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861798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Current Rating Methodology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>
                          <a:tab pos="1085850" algn="dec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$45,925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220158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Risk Rating 2.0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85850" algn="dec"/>
                        </a:tabLst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$12,125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97145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4B88108-3E24-4E14-9F54-00D42E10F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91" y="1187584"/>
            <a:ext cx="10997942" cy="31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29420"/>
      </p:ext>
    </p:extLst>
  </p:cSld>
  <p:clrMapOvr>
    <a:masterClrMapping/>
  </p:clrMapOvr>
  <p:transition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844B59-33C3-2545-9D2D-1946B72F9F55}"/>
              </a:ext>
            </a:extLst>
          </p:cNvPr>
          <p:cNvSpPr txBox="1"/>
          <p:nvPr/>
        </p:nvSpPr>
        <p:spPr>
          <a:xfrm>
            <a:off x="4443843" y="903604"/>
            <a:ext cx="6332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  <a:latin typeface="Montserrat" panose="02000505000000020004" pitchFamily="2" charset="77"/>
              </a:rPr>
              <a:t>Cyndee Haydon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08C053-5A07-1C4D-837D-59649AB14729}"/>
              </a:ext>
            </a:extLst>
          </p:cNvPr>
          <p:cNvSpPr txBox="1"/>
          <p:nvPr/>
        </p:nvSpPr>
        <p:spPr>
          <a:xfrm>
            <a:off x="4443843" y="2040696"/>
            <a:ext cx="6332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Montserrat" panose="02000505000000020004" pitchFamily="2" charset="77"/>
              </a:rPr>
              <a:t> 2022 NAR Vice Chair, Insurance Committee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6A21B2-D7AE-2A44-9896-15FEB191BF42}"/>
              </a:ext>
            </a:extLst>
          </p:cNvPr>
          <p:cNvSpPr txBox="1"/>
          <p:nvPr/>
        </p:nvSpPr>
        <p:spPr>
          <a:xfrm>
            <a:off x="4565028" y="2377306"/>
            <a:ext cx="6332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Montserrat" panose="02000505000000020004" pitchFamily="2" charset="77"/>
              </a:rPr>
              <a:t>NATIONAL ASSOCIATION OF REALTORS</a:t>
            </a:r>
            <a:r>
              <a:rPr lang="en-US" sz="16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974949897"/>
      </p:ext>
    </p:extLst>
  </p:cSld>
  <p:clrMapOvr>
    <a:masterClrMapping/>
  </p:clrMapOvr>
  <p:transition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39" y="0"/>
            <a:ext cx="10327721" cy="580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67034"/>
      </p:ext>
    </p:extLst>
  </p:cSld>
  <p:clrMapOvr>
    <a:masterClrMapping/>
  </p:clrMapOvr>
  <p:transition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19" y="188685"/>
            <a:ext cx="10840562" cy="59143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6665" y="5704630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FEMA</a:t>
            </a:r>
          </a:p>
        </p:txBody>
      </p:sp>
    </p:spTree>
    <p:extLst>
      <p:ext uri="{BB962C8B-B14F-4D97-AF65-F5344CB8AC3E}">
        <p14:creationId xmlns:p14="http://schemas.microsoft.com/office/powerpoint/2010/main" val="75204492"/>
      </p:ext>
    </p:extLst>
  </p:cSld>
  <p:clrMapOvr>
    <a:masterClrMapping/>
  </p:clrMapOvr>
  <p:transition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39;p48">
            <a:extLst>
              <a:ext uri="{FF2B5EF4-FFF2-40B4-BE49-F238E27FC236}">
                <a16:creationId xmlns:a16="http://schemas.microsoft.com/office/drawing/2014/main" id="{5C74A79D-80FD-B641-9D62-D2BDF3A652C9}"/>
              </a:ext>
            </a:extLst>
          </p:cNvPr>
          <p:cNvSpPr txBox="1"/>
          <p:nvPr/>
        </p:nvSpPr>
        <p:spPr>
          <a:xfrm>
            <a:off x="15651" y="1124626"/>
            <a:ext cx="84567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" name="Google Shape;340;p48">
            <a:extLst>
              <a:ext uri="{FF2B5EF4-FFF2-40B4-BE49-F238E27FC236}">
                <a16:creationId xmlns:a16="http://schemas.microsoft.com/office/drawing/2014/main" id="{3CD537E2-DC0A-D545-B5A7-67ED201929A0}"/>
              </a:ext>
            </a:extLst>
          </p:cNvPr>
          <p:cNvSpPr txBox="1"/>
          <p:nvPr/>
        </p:nvSpPr>
        <p:spPr>
          <a:xfrm>
            <a:off x="500075" y="481876"/>
            <a:ext cx="73512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800" b="1" dirty="0">
                <a:solidFill>
                  <a:srgbClr val="B03895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What’s Not Changing</a:t>
            </a:r>
            <a:endParaRPr sz="2800" b="1" i="0" u="none" strike="noStrike" cap="none" dirty="0">
              <a:solidFill>
                <a:srgbClr val="B03895"/>
              </a:solidFill>
              <a:latin typeface="Montserrat" panose="02000505000000020004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10" name="Google Shape;341;p48">
            <a:extLst>
              <a:ext uri="{FF2B5EF4-FFF2-40B4-BE49-F238E27FC236}">
                <a16:creationId xmlns:a16="http://schemas.microsoft.com/office/drawing/2014/main" id="{DBA28DE0-6947-B44B-9D0F-7E0ACC0A8C1C}"/>
              </a:ext>
            </a:extLst>
          </p:cNvPr>
          <p:cNvCxnSpPr>
            <a:cxnSpLocks/>
          </p:cNvCxnSpPr>
          <p:nvPr/>
        </p:nvCxnSpPr>
        <p:spPr>
          <a:xfrm>
            <a:off x="612590" y="1121651"/>
            <a:ext cx="3970427" cy="0"/>
          </a:xfrm>
          <a:prstGeom prst="straightConnector1">
            <a:avLst/>
          </a:prstGeom>
          <a:noFill/>
          <a:ln w="63500" cap="flat" cmpd="sng">
            <a:solidFill>
              <a:srgbClr val="BED7E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TextBox 4"/>
          <p:cNvSpPr txBox="1"/>
          <p:nvPr/>
        </p:nvSpPr>
        <p:spPr>
          <a:xfrm>
            <a:off x="500075" y="1121651"/>
            <a:ext cx="105870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400" dirty="0"/>
              <a:t>Residential &amp; Commercial Policy Coverage stays the same</a:t>
            </a:r>
          </a:p>
          <a:p>
            <a:pPr marL="457200" indent="-457200">
              <a:buFont typeface="Arial" charset="0"/>
              <a:buChar char="•"/>
            </a:pPr>
            <a:endParaRPr lang="en-US" sz="2400" dirty="0"/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Buyer can still assume/transfer the Seller’s policy so no big jumps on day 1.</a:t>
            </a:r>
          </a:p>
          <a:p>
            <a:pPr marL="457200" indent="-457200">
              <a:buFont typeface="Arial" charset="0"/>
              <a:buChar char="•"/>
            </a:pPr>
            <a:endParaRPr lang="en-US" sz="2400" dirty="0"/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Still have 18% or 25% maximum increases for existing policies when transferred </a:t>
            </a:r>
          </a:p>
          <a:p>
            <a:pPr marL="457200" indent="-457200">
              <a:buFont typeface="Arial" charset="0"/>
              <a:buChar char="•"/>
            </a:pPr>
            <a:endParaRPr lang="en-US" sz="2400" dirty="0"/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Still required to have flood insurance if in a Special Flood Hazard Area like AE &amp; VE and have a federally backed mortgage</a:t>
            </a:r>
          </a:p>
          <a:p>
            <a:pPr marL="457200" indent="-457200">
              <a:buFont typeface="Arial" charset="0"/>
              <a:buChar char="•"/>
            </a:pPr>
            <a:endParaRPr lang="en-US" sz="2400" dirty="0"/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Community Rating System (CRS) discounts of 5-45% still apply </a:t>
            </a:r>
          </a:p>
          <a:p>
            <a:pPr marL="457200" indent="-457200">
              <a:buFont typeface="Arial" charset="0"/>
              <a:buChar char="•"/>
            </a:pPr>
            <a:endParaRPr lang="en-US" sz="2400" dirty="0"/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Elevation certificates are now optional and can be used if it will help get more favorable rates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>
              <a:solidFill>
                <a:srgbClr val="B0389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2590" y="6262302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Source : FEMA</a:t>
            </a:r>
          </a:p>
        </p:txBody>
      </p:sp>
    </p:spTree>
    <p:extLst>
      <p:ext uri="{BB962C8B-B14F-4D97-AF65-F5344CB8AC3E}">
        <p14:creationId xmlns:p14="http://schemas.microsoft.com/office/powerpoint/2010/main" val="4029669734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844B59-33C3-2545-9D2D-1946B72F9F55}"/>
              </a:ext>
            </a:extLst>
          </p:cNvPr>
          <p:cNvSpPr txBox="1"/>
          <p:nvPr/>
        </p:nvSpPr>
        <p:spPr>
          <a:xfrm>
            <a:off x="4443843" y="903604"/>
            <a:ext cx="6332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  <a:latin typeface="Montserrat" panose="02000505000000020004" pitchFamily="2" charset="77"/>
              </a:rPr>
              <a:t>Cyndee Haydon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08C053-5A07-1C4D-837D-59649AB14729}"/>
              </a:ext>
            </a:extLst>
          </p:cNvPr>
          <p:cNvSpPr txBox="1"/>
          <p:nvPr/>
        </p:nvSpPr>
        <p:spPr>
          <a:xfrm>
            <a:off x="4443843" y="2040696"/>
            <a:ext cx="6332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Montserrat" panose="02000505000000020004" pitchFamily="2" charset="77"/>
              </a:rPr>
              <a:t> 2022 NAR Vice Chair, Insurance Committee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6A21B2-D7AE-2A44-9896-15FEB191BF42}"/>
              </a:ext>
            </a:extLst>
          </p:cNvPr>
          <p:cNvSpPr txBox="1"/>
          <p:nvPr/>
        </p:nvSpPr>
        <p:spPr>
          <a:xfrm>
            <a:off x="4565028" y="2377306"/>
            <a:ext cx="6332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Montserrat" panose="02000505000000020004" pitchFamily="2" charset="77"/>
              </a:rPr>
              <a:t>NATIONAL ASSOCIATION OF REALTORS</a:t>
            </a:r>
            <a:r>
              <a:rPr lang="en-US" sz="16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904174396"/>
      </p:ext>
    </p:extLst>
  </p:cSld>
  <p:clrMapOvr>
    <a:masterClrMapping/>
  </p:clrMapOvr>
  <p:transition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6" y="606766"/>
            <a:ext cx="9506105" cy="564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29952"/>
      </p:ext>
    </p:extLst>
  </p:cSld>
  <p:clrMapOvr>
    <a:masterClrMapping/>
  </p:clrMapOvr>
  <p:transition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5EAB322-C401-D249-A517-C5B308C83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Montserrat"/>
              </a:rPr>
              <a:t>Rate Comparison:  Lower Value Coastal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08DF50-9D67-2343-BC03-BECA0565C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4601066" cy="399367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LEGACY</a:t>
            </a:r>
          </a:p>
          <a:p>
            <a:r>
              <a:rPr lang="en-US" sz="2600" b="1" dirty="0"/>
              <a:t>Date of Construction 1986</a:t>
            </a:r>
          </a:p>
          <a:p>
            <a:r>
              <a:rPr lang="en-US" sz="2600" b="1" dirty="0"/>
              <a:t>VE Flood Zone</a:t>
            </a:r>
          </a:p>
          <a:p>
            <a:r>
              <a:rPr lang="en-US" sz="2600" b="1" dirty="0"/>
              <a:t>Slab</a:t>
            </a:r>
          </a:p>
          <a:p>
            <a:r>
              <a:rPr lang="en-US" sz="2600" b="1" dirty="0"/>
              <a:t>3 floors</a:t>
            </a:r>
          </a:p>
          <a:p>
            <a:endParaRPr lang="en-US" sz="2600" b="1" dirty="0"/>
          </a:p>
          <a:p>
            <a:endParaRPr lang="en-US" sz="2600" b="1" dirty="0"/>
          </a:p>
          <a:p>
            <a:r>
              <a:rPr lang="en-US" sz="2600" b="1" dirty="0"/>
              <a:t>Premium </a:t>
            </a:r>
            <a:r>
              <a:rPr lang="en-US" sz="2600" b="1" dirty="0">
                <a:solidFill>
                  <a:schemeClr val="tx2"/>
                </a:solidFill>
                <a:highlight>
                  <a:srgbClr val="FFFF00"/>
                </a:highlight>
              </a:rPr>
              <a:t>$474 </a:t>
            </a:r>
          </a:p>
          <a:p>
            <a:endParaRPr lang="en-US" sz="2600" b="1" dirty="0"/>
          </a:p>
          <a:p>
            <a:endParaRPr lang="en-US" sz="2600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157588-D7E4-734E-A219-882D1C169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080" y="1690688"/>
            <a:ext cx="4924719" cy="399367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RR 2.0</a:t>
            </a:r>
          </a:p>
          <a:p>
            <a:r>
              <a:rPr lang="en-US" sz="2600" b="1" dirty="0"/>
              <a:t>RCV $395,593</a:t>
            </a:r>
          </a:p>
          <a:p>
            <a:endParaRPr lang="en-US" sz="2600" b="1" dirty="0"/>
          </a:p>
          <a:p>
            <a:endParaRPr lang="en-US" sz="2600" b="1" dirty="0"/>
          </a:p>
          <a:p>
            <a:endParaRPr lang="en-US" sz="2600" b="1" dirty="0"/>
          </a:p>
          <a:p>
            <a:endParaRPr lang="en-US" sz="2600" b="1" dirty="0"/>
          </a:p>
          <a:p>
            <a:endParaRPr lang="en-US" sz="2600" b="1" dirty="0"/>
          </a:p>
          <a:p>
            <a:r>
              <a:rPr lang="en-US" sz="2600" b="1" dirty="0"/>
              <a:t>Premium </a:t>
            </a:r>
            <a:r>
              <a:rPr lang="en-US" sz="2600" b="1" dirty="0">
                <a:solidFill>
                  <a:schemeClr val="tx2"/>
                </a:solidFill>
                <a:highlight>
                  <a:srgbClr val="FFFF00"/>
                </a:highlight>
              </a:rPr>
              <a:t>$893</a:t>
            </a:r>
            <a:endParaRPr lang="en-US" sz="26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85325E-8B04-E44A-A659-1EA873F6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Choice Flood Insurance LLC | Carolina Flood Solutions LLC | U.S. Flood Solutions LLC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B9F54-2E09-1A47-8BD2-4F96187C4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E128-B8CD-E74E-9BAF-E6F5E1531EBA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45C7-9984-5A43-BF93-96E7343C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21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05A5CD-9844-D84A-98FB-807AD92BFBED}"/>
              </a:ext>
            </a:extLst>
          </p:cNvPr>
          <p:cNvSpPr txBox="1"/>
          <p:nvPr/>
        </p:nvSpPr>
        <p:spPr>
          <a:xfrm rot="19826565">
            <a:off x="7383268" y="3333581"/>
            <a:ext cx="2884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</a:rPr>
              <a:t>GLIDEPATH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413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C63E849E-F73C-3D42-985F-A6C522AD9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Montserrat"/>
              </a:rPr>
              <a:t>Rate Comparison – Severe Repetitive Loss (SRL)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F5E721E7-3249-4349-9C5C-6A59B71EAA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4582212" cy="403291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LEGACY</a:t>
            </a:r>
          </a:p>
          <a:p>
            <a:r>
              <a:rPr lang="en-US" sz="2600" b="1" dirty="0"/>
              <a:t>Date of Construction 1977</a:t>
            </a:r>
          </a:p>
          <a:p>
            <a:r>
              <a:rPr lang="en-US" sz="2600" b="1" dirty="0"/>
              <a:t>AE Flood Zone</a:t>
            </a:r>
          </a:p>
          <a:p>
            <a:r>
              <a:rPr lang="en-US" sz="2600" b="1" dirty="0"/>
              <a:t>Slab</a:t>
            </a:r>
          </a:p>
          <a:p>
            <a:r>
              <a:rPr lang="en-US" sz="2600" b="1" dirty="0"/>
              <a:t>1 floor;  1456 sq ft.</a:t>
            </a:r>
          </a:p>
          <a:p>
            <a:endParaRPr lang="en-US" sz="2600" b="1" dirty="0"/>
          </a:p>
          <a:p>
            <a:endParaRPr lang="en-US" sz="2600" b="1" dirty="0"/>
          </a:p>
          <a:p>
            <a:r>
              <a:rPr lang="en-US" sz="2600" b="1" dirty="0"/>
              <a:t>Premium </a:t>
            </a:r>
            <a:r>
              <a:rPr lang="en-US" sz="2600" b="1" dirty="0">
                <a:solidFill>
                  <a:schemeClr val="tx2"/>
                </a:solidFill>
                <a:highlight>
                  <a:srgbClr val="FFFF00"/>
                </a:highlight>
              </a:rPr>
              <a:t>$7,280</a:t>
            </a:r>
            <a:r>
              <a:rPr lang="en-US" sz="2600" b="1" dirty="0">
                <a:solidFill>
                  <a:schemeClr val="tx2"/>
                </a:solidFill>
              </a:rPr>
              <a:t> </a:t>
            </a:r>
          </a:p>
          <a:p>
            <a:endParaRPr lang="en-US" sz="2600" b="1" dirty="0"/>
          </a:p>
          <a:p>
            <a:endParaRPr lang="en-US" sz="2600" b="1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5CA03AB0-6E9A-F545-8D0E-8E0191E9F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3666" y="1709542"/>
            <a:ext cx="4915293" cy="403291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RR 2.0</a:t>
            </a:r>
          </a:p>
          <a:p>
            <a:r>
              <a:rPr lang="en-US" sz="2600" b="1" dirty="0"/>
              <a:t>RCV $229,323</a:t>
            </a:r>
          </a:p>
          <a:p>
            <a:endParaRPr lang="en-US" sz="2600" b="1" dirty="0"/>
          </a:p>
          <a:p>
            <a:endParaRPr lang="en-US" sz="2600" b="1" dirty="0"/>
          </a:p>
          <a:p>
            <a:endParaRPr lang="en-US" sz="2600" b="1" dirty="0"/>
          </a:p>
          <a:p>
            <a:endParaRPr lang="en-US" sz="2600" b="1" dirty="0"/>
          </a:p>
          <a:p>
            <a:endParaRPr lang="en-US" sz="2600" b="1" dirty="0"/>
          </a:p>
          <a:p>
            <a:r>
              <a:rPr lang="en-US" sz="2600" b="1" dirty="0"/>
              <a:t>Premium </a:t>
            </a:r>
            <a:r>
              <a:rPr lang="en-US" sz="2600" b="1" dirty="0">
                <a:solidFill>
                  <a:schemeClr val="tx2"/>
                </a:solidFill>
                <a:highlight>
                  <a:srgbClr val="FFFF00"/>
                </a:highlight>
              </a:rPr>
              <a:t>$1,978 </a:t>
            </a:r>
          </a:p>
          <a:p>
            <a:endParaRPr lang="en-US" sz="2600" b="1" dirty="0"/>
          </a:p>
          <a:p>
            <a:endParaRPr lang="en-US" sz="2600" b="1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260B901-D41B-AA43-86AA-79462860F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Choice Flood Insurance LLC | Carolina Flood Solutions LLC | U.S. Flood Solutions LLC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47203362-B862-5A42-94B7-141BE49B30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70EE128-B8CD-E74E-9BAF-E6F5E1531EBA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A3D998-A7F3-1444-A1EE-D47B8D3FF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t>22</a:t>
            </a:fld>
            <a:endParaRPr lang="en-US" dirty="0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E432FF40-B333-EC47-B125-04F37FA53FF7}"/>
              </a:ext>
            </a:extLst>
          </p:cNvPr>
          <p:cNvSpPr/>
          <p:nvPr/>
        </p:nvSpPr>
        <p:spPr>
          <a:xfrm>
            <a:off x="7911353" y="3066056"/>
            <a:ext cx="1398494" cy="131988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96955"/>
      </p:ext>
    </p:extLst>
  </p:cSld>
  <p:clrMapOvr>
    <a:masterClrMapping/>
  </p:clrMapOvr>
  <p:transition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C63E849E-F73C-3D42-985F-A6C522AD9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Montserrat"/>
              </a:rPr>
              <a:t>Rate Comparison – High Value Coastal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F5E721E7-3249-4349-9C5C-6A59B71EAA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4582212" cy="403291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/>
              <a:t>LEGACY</a:t>
            </a:r>
          </a:p>
          <a:p>
            <a:pPr lvl="0"/>
            <a:r>
              <a:rPr lang="en-US" sz="2600" b="1" dirty="0"/>
              <a:t>Date of Construction 1967</a:t>
            </a:r>
          </a:p>
          <a:p>
            <a:pPr lvl="0"/>
            <a:r>
              <a:rPr lang="en-US" sz="2600" b="1" dirty="0"/>
              <a:t>AE zone 100 feet from VE</a:t>
            </a:r>
          </a:p>
          <a:p>
            <a:pPr lvl="0"/>
            <a:r>
              <a:rPr lang="en-US" sz="2600" b="1" dirty="0"/>
              <a:t>Slab</a:t>
            </a:r>
          </a:p>
          <a:p>
            <a:pPr lvl="0"/>
            <a:r>
              <a:rPr lang="en-US" sz="2600" b="1" dirty="0"/>
              <a:t>Pre-FIRM</a:t>
            </a:r>
          </a:p>
          <a:p>
            <a:endParaRPr lang="en-US" sz="2600" b="1" dirty="0"/>
          </a:p>
          <a:p>
            <a:pPr lvl="0"/>
            <a:endParaRPr lang="en-US" sz="2600" b="1" dirty="0"/>
          </a:p>
          <a:p>
            <a:pPr lvl="0"/>
            <a:r>
              <a:rPr lang="en-US" sz="2600" b="1" dirty="0"/>
              <a:t>Premium </a:t>
            </a:r>
            <a:r>
              <a:rPr lang="en-US" sz="2600" b="1" dirty="0">
                <a:solidFill>
                  <a:schemeClr val="tx2"/>
                </a:solidFill>
                <a:highlight>
                  <a:srgbClr val="FFFF00"/>
                </a:highlight>
              </a:rPr>
              <a:t>$2488 </a:t>
            </a:r>
            <a:endParaRPr lang="en-US" sz="2600" b="1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5CA03AB0-6E9A-F545-8D0E-8E0191E9F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3666" y="1709542"/>
            <a:ext cx="4915293" cy="403291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/>
              <a:t>RR 2.0</a:t>
            </a:r>
          </a:p>
          <a:p>
            <a:r>
              <a:rPr lang="en-US" sz="2600" b="1" dirty="0"/>
              <a:t>Last sold for $1.5 million</a:t>
            </a:r>
          </a:p>
          <a:p>
            <a:endParaRPr lang="en-US" sz="2600" b="1" dirty="0"/>
          </a:p>
          <a:p>
            <a:endParaRPr lang="en-US" sz="2600" b="1" dirty="0"/>
          </a:p>
          <a:p>
            <a:endParaRPr lang="en-US" sz="2600" b="1" dirty="0"/>
          </a:p>
          <a:p>
            <a:endParaRPr lang="en-US" sz="2600" b="1" dirty="0"/>
          </a:p>
          <a:p>
            <a:endParaRPr lang="en-US" sz="2600" b="1" dirty="0"/>
          </a:p>
          <a:p>
            <a:r>
              <a:rPr lang="en-US" sz="2600" b="1" dirty="0"/>
              <a:t>Premium </a:t>
            </a:r>
            <a:r>
              <a:rPr lang="en-US" sz="2600" b="1" dirty="0">
                <a:solidFill>
                  <a:schemeClr val="tx2"/>
                </a:solidFill>
                <a:highlight>
                  <a:srgbClr val="FFFF00"/>
                </a:highlight>
              </a:rPr>
              <a:t>$7,669 </a:t>
            </a:r>
            <a:endParaRPr lang="en-US" sz="2600" b="1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260B901-D41B-AA43-86AA-79462860F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Choice Flood Insurance LLC | Carolina Flood Solutions LLC | U.S. Flood Solutions LLC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47203362-B862-5A42-94B7-141BE49B30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70EE128-B8CD-E74E-9BAF-E6F5E1531EBA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A3D998-A7F3-1444-A1EE-D47B8D3FF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t>23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42DF44-5F66-441D-AFF2-3258E9452FCE}"/>
              </a:ext>
            </a:extLst>
          </p:cNvPr>
          <p:cNvSpPr txBox="1"/>
          <p:nvPr/>
        </p:nvSpPr>
        <p:spPr>
          <a:xfrm rot="19826565">
            <a:off x="7383268" y="3333581"/>
            <a:ext cx="2884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</a:rPr>
              <a:t>GLIDEPATH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639151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C63E849E-F73C-3D42-985F-A6C522AD9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Montserrat"/>
              </a:rPr>
              <a:t>Rate Comparison – Inland Riverine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F5E721E7-3249-4349-9C5C-6A59B71EAA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4582212" cy="403291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/>
              <a:t>LEGACY</a:t>
            </a:r>
          </a:p>
          <a:p>
            <a:pPr lvl="0"/>
            <a:r>
              <a:rPr lang="en-US" sz="2400" b="1" dirty="0"/>
              <a:t>Date of Construction 1900</a:t>
            </a:r>
          </a:p>
          <a:p>
            <a:pPr lvl="0"/>
            <a:r>
              <a:rPr lang="en-US" sz="2400" b="1" dirty="0"/>
              <a:t>AE zone</a:t>
            </a:r>
          </a:p>
          <a:p>
            <a:pPr lvl="0"/>
            <a:r>
              <a:rPr lang="en-US" sz="2400" b="1" dirty="0"/>
              <a:t>Slab</a:t>
            </a:r>
          </a:p>
          <a:p>
            <a:pPr lvl="0"/>
            <a:r>
              <a:rPr lang="en-US" sz="2400" b="1" dirty="0"/>
              <a:t>1 floor; 956 </a:t>
            </a:r>
            <a:r>
              <a:rPr lang="en-US" sz="2400" b="1" dirty="0" err="1"/>
              <a:t>sq</a:t>
            </a:r>
            <a:r>
              <a:rPr lang="en-US" sz="2400" b="1" dirty="0"/>
              <a:t> ft</a:t>
            </a:r>
          </a:p>
          <a:p>
            <a:endParaRPr lang="en-US" sz="2600" b="1" dirty="0"/>
          </a:p>
          <a:p>
            <a:endParaRPr lang="en-US" sz="2600" b="1" dirty="0"/>
          </a:p>
          <a:p>
            <a:pPr lvl="0"/>
            <a:endParaRPr lang="en-US" sz="2600" b="1" dirty="0"/>
          </a:p>
          <a:p>
            <a:pPr lvl="0"/>
            <a:r>
              <a:rPr lang="en-US" sz="2600" b="1" dirty="0"/>
              <a:t>Premium </a:t>
            </a:r>
            <a:r>
              <a:rPr lang="en-US" sz="2400" b="1" dirty="0">
                <a:solidFill>
                  <a:schemeClr val="tx2"/>
                </a:solidFill>
                <a:highlight>
                  <a:srgbClr val="FFFF00"/>
                </a:highlight>
              </a:rPr>
              <a:t>$5,958 </a:t>
            </a:r>
          </a:p>
          <a:p>
            <a:endParaRPr lang="en-US" sz="2600" b="1" dirty="0"/>
          </a:p>
          <a:p>
            <a:endParaRPr lang="en-US" sz="2600" b="1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5CA03AB0-6E9A-F545-8D0E-8E0191E9F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3666" y="1709542"/>
            <a:ext cx="4915293" cy="403291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/>
              <a:t>RR 2.0</a:t>
            </a:r>
          </a:p>
          <a:p>
            <a:r>
              <a:rPr lang="en-US" sz="2600" b="1" dirty="0"/>
              <a:t>RCV $200,000</a:t>
            </a:r>
          </a:p>
          <a:p>
            <a:endParaRPr lang="en-US" sz="2600" b="1" dirty="0"/>
          </a:p>
          <a:p>
            <a:endParaRPr lang="en-US" sz="2600" b="1" dirty="0"/>
          </a:p>
          <a:p>
            <a:endParaRPr lang="en-US" sz="2600" b="1" dirty="0"/>
          </a:p>
          <a:p>
            <a:endParaRPr lang="en-US" sz="2600" b="1" dirty="0"/>
          </a:p>
          <a:p>
            <a:endParaRPr lang="en-US" sz="2600" b="1" dirty="0"/>
          </a:p>
          <a:p>
            <a:endParaRPr lang="en-US" sz="2600" b="1" dirty="0"/>
          </a:p>
          <a:p>
            <a:r>
              <a:rPr lang="en-US" sz="2600" b="1" dirty="0"/>
              <a:t>RR 2.0 Premium </a:t>
            </a:r>
            <a:r>
              <a:rPr lang="en-US" sz="2400" b="1" dirty="0">
                <a:solidFill>
                  <a:schemeClr val="tx2"/>
                </a:solidFill>
                <a:highlight>
                  <a:srgbClr val="FFFF00"/>
                </a:highlight>
              </a:rPr>
              <a:t>$1,547</a:t>
            </a:r>
            <a:r>
              <a:rPr lang="en-US" sz="2600" b="1" dirty="0">
                <a:solidFill>
                  <a:schemeClr val="tx2"/>
                </a:solidFill>
                <a:highlight>
                  <a:srgbClr val="FFFF00"/>
                </a:highlight>
              </a:rPr>
              <a:t> </a:t>
            </a:r>
          </a:p>
          <a:p>
            <a:endParaRPr lang="en-US" sz="2600" b="1" dirty="0"/>
          </a:p>
          <a:p>
            <a:endParaRPr lang="en-US" sz="2600" b="1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260B901-D41B-AA43-86AA-79462860F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Choice Flood Insurance LLC | Carolina Flood Solutions LLC | U.S. Flood Solutions LLC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47203362-B862-5A42-94B7-141BE49B30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70EE128-B8CD-E74E-9BAF-E6F5E1531EBA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A3D998-A7F3-1444-A1EE-D47B8D3FF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t>24</a:t>
            </a:fld>
            <a:endParaRPr lang="en-US" dirty="0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E432FF40-B333-EC47-B125-04F37FA53FF7}"/>
              </a:ext>
            </a:extLst>
          </p:cNvPr>
          <p:cNvSpPr/>
          <p:nvPr/>
        </p:nvSpPr>
        <p:spPr>
          <a:xfrm>
            <a:off x="7911353" y="3066056"/>
            <a:ext cx="1398494" cy="131988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36939"/>
      </p:ext>
    </p:extLst>
  </p:cSld>
  <p:clrMapOvr>
    <a:masterClrMapping/>
  </p:clrMapOvr>
  <p:transition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36086" cy="626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24363"/>
      </p:ext>
    </p:extLst>
  </p:cSld>
  <p:clrMapOvr>
    <a:masterClrMapping/>
  </p:clrMapOvr>
  <p:transition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26" y="1069982"/>
            <a:ext cx="9410462" cy="47974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887397-499D-41AC-A7E5-362B245911D8}"/>
              </a:ext>
            </a:extLst>
          </p:cNvPr>
          <p:cNvSpPr txBox="1"/>
          <p:nvPr/>
        </p:nvSpPr>
        <p:spPr>
          <a:xfrm>
            <a:off x="0" y="5675031"/>
            <a:ext cx="10866120" cy="6309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500" b="1" i="1" dirty="0">
                <a:solidFill>
                  <a:srgbClr val="B03895"/>
                </a:solidFill>
                <a:latin typeface="Montserrat" panose="02000505000000020004" pitchFamily="2" charset="77"/>
              </a:rPr>
              <a:t>Pause </a:t>
            </a:r>
            <a:r>
              <a:rPr lang="mr-IN" sz="3500" b="1" i="1" dirty="0">
                <a:solidFill>
                  <a:srgbClr val="B03895"/>
                </a:solidFill>
                <a:latin typeface="Montserrat" panose="02000505000000020004" pitchFamily="2" charset="77"/>
              </a:rPr>
              <a:t>–</a:t>
            </a:r>
            <a:r>
              <a:rPr lang="en-US" sz="3500" b="1" i="1" dirty="0">
                <a:solidFill>
                  <a:srgbClr val="B03895"/>
                </a:solidFill>
                <a:latin typeface="Montserrat" panose="02000505000000020004" pitchFamily="2" charset="77"/>
              </a:rPr>
              <a:t> Breathe </a:t>
            </a:r>
            <a:r>
              <a:rPr lang="mr-IN" sz="3500" b="1" i="1" dirty="0">
                <a:solidFill>
                  <a:srgbClr val="B03895"/>
                </a:solidFill>
                <a:latin typeface="Montserrat" panose="02000505000000020004" pitchFamily="2" charset="77"/>
              </a:rPr>
              <a:t>–</a:t>
            </a:r>
            <a:r>
              <a:rPr lang="en-US" sz="3500" b="1" i="1" dirty="0">
                <a:solidFill>
                  <a:srgbClr val="B03895"/>
                </a:solidFill>
                <a:latin typeface="Montserrat" panose="02000505000000020004" pitchFamily="2" charset="77"/>
              </a:rPr>
              <a:t> Get the Facts!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E660A5-8BC0-4428-A87F-7E4B3B4AE128}"/>
              </a:ext>
            </a:extLst>
          </p:cNvPr>
          <p:cNvSpPr txBox="1"/>
          <p:nvPr/>
        </p:nvSpPr>
        <p:spPr>
          <a:xfrm>
            <a:off x="0" y="422497"/>
            <a:ext cx="119481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/>
              <a:t>TRANSITIONS TYPICALLY MESSY AND NOISY!</a:t>
            </a:r>
          </a:p>
        </p:txBody>
      </p:sp>
    </p:spTree>
    <p:extLst>
      <p:ext uri="{BB962C8B-B14F-4D97-AF65-F5344CB8AC3E}">
        <p14:creationId xmlns:p14="http://schemas.microsoft.com/office/powerpoint/2010/main" val="2391677202"/>
      </p:ext>
    </p:extLst>
  </p:cSld>
  <p:clrMapOvr>
    <a:masterClrMapping/>
  </p:clrMapOvr>
  <p:transition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39;p48">
            <a:extLst>
              <a:ext uri="{FF2B5EF4-FFF2-40B4-BE49-F238E27FC236}">
                <a16:creationId xmlns:a16="http://schemas.microsoft.com/office/drawing/2014/main" id="{5C74A79D-80FD-B641-9D62-D2BDF3A652C9}"/>
              </a:ext>
            </a:extLst>
          </p:cNvPr>
          <p:cNvSpPr txBox="1"/>
          <p:nvPr/>
        </p:nvSpPr>
        <p:spPr>
          <a:xfrm>
            <a:off x="15651" y="1124626"/>
            <a:ext cx="84567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" name="Google Shape;340;p48">
            <a:extLst>
              <a:ext uri="{FF2B5EF4-FFF2-40B4-BE49-F238E27FC236}">
                <a16:creationId xmlns:a16="http://schemas.microsoft.com/office/drawing/2014/main" id="{3CD537E2-DC0A-D545-B5A7-67ED201929A0}"/>
              </a:ext>
            </a:extLst>
          </p:cNvPr>
          <p:cNvSpPr txBox="1"/>
          <p:nvPr/>
        </p:nvSpPr>
        <p:spPr>
          <a:xfrm>
            <a:off x="568401" y="396491"/>
            <a:ext cx="73512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800" b="1" dirty="0">
                <a:solidFill>
                  <a:srgbClr val="B03895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What Realtors® Need  To Know </a:t>
            </a:r>
            <a:endParaRPr sz="2800" b="1" i="0" u="none" strike="noStrike" cap="none" dirty="0">
              <a:solidFill>
                <a:srgbClr val="B03895"/>
              </a:solidFill>
              <a:latin typeface="Montserrat" panose="02000505000000020004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10" name="Google Shape;341;p48">
            <a:extLst>
              <a:ext uri="{FF2B5EF4-FFF2-40B4-BE49-F238E27FC236}">
                <a16:creationId xmlns:a16="http://schemas.microsoft.com/office/drawing/2014/main" id="{DBA28DE0-6947-B44B-9D0F-7E0ACC0A8C1C}"/>
              </a:ext>
            </a:extLst>
          </p:cNvPr>
          <p:cNvCxnSpPr>
            <a:cxnSpLocks/>
          </p:cNvCxnSpPr>
          <p:nvPr/>
        </p:nvCxnSpPr>
        <p:spPr>
          <a:xfrm>
            <a:off x="612590" y="1088037"/>
            <a:ext cx="3970427" cy="0"/>
          </a:xfrm>
          <a:prstGeom prst="straightConnector1">
            <a:avLst/>
          </a:prstGeom>
          <a:noFill/>
          <a:ln w="63500" cap="flat" cmpd="sng">
            <a:solidFill>
              <a:srgbClr val="BED7E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TextBox 4"/>
          <p:cNvSpPr txBox="1"/>
          <p:nvPr/>
        </p:nvSpPr>
        <p:spPr>
          <a:xfrm>
            <a:off x="500075" y="1353573"/>
            <a:ext cx="1071656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600" dirty="0"/>
              <a:t>Prepare your clients that change is coming  </a:t>
            </a:r>
          </a:p>
          <a:p>
            <a:pPr marL="457200" indent="-457200">
              <a:buFont typeface="Arial" charset="0"/>
              <a:buChar char="•"/>
            </a:pPr>
            <a:endParaRPr lang="en-US" sz="2600" dirty="0"/>
          </a:p>
          <a:p>
            <a:pPr marL="457200" indent="-457200">
              <a:buFont typeface="Arial" charset="0"/>
              <a:buChar char="•"/>
            </a:pPr>
            <a:r>
              <a:rPr lang="en-US" sz="2600" dirty="0"/>
              <a:t>Utilize NAR resources provided - Handout NAR FEMA flyer to clients</a:t>
            </a:r>
          </a:p>
          <a:p>
            <a:pPr marL="457200" indent="-457200">
              <a:buFont typeface="Arial" charset="0"/>
              <a:buChar char="•"/>
            </a:pPr>
            <a:endParaRPr lang="en-US" sz="2600" dirty="0"/>
          </a:p>
          <a:p>
            <a:pPr marL="457200" indent="-457200">
              <a:buFont typeface="Arial" charset="0"/>
              <a:buChar char="•"/>
            </a:pPr>
            <a:r>
              <a:rPr lang="en-US" sz="2600" dirty="0"/>
              <a:t>Be their calm professional </a:t>
            </a:r>
            <a:r>
              <a:rPr lang="mr-IN" sz="2600" dirty="0"/>
              <a:t>…</a:t>
            </a:r>
            <a:r>
              <a:rPr lang="en-US" sz="2600" dirty="0"/>
              <a:t> Pause </a:t>
            </a:r>
            <a:r>
              <a:rPr lang="mr-IN" sz="2600" dirty="0"/>
              <a:t>–</a:t>
            </a:r>
            <a:r>
              <a:rPr lang="en-US" sz="2600" dirty="0"/>
              <a:t> Breathe </a:t>
            </a:r>
            <a:r>
              <a:rPr lang="mr-IN" sz="2600" dirty="0"/>
              <a:t>–</a:t>
            </a:r>
            <a:r>
              <a:rPr lang="en-US" sz="2600" dirty="0"/>
              <a:t> Get the facts</a:t>
            </a:r>
          </a:p>
          <a:p>
            <a:pPr marL="457200" indent="-457200">
              <a:buFont typeface="Arial" charset="0"/>
              <a:buChar char="•"/>
            </a:pPr>
            <a:endParaRPr lang="en-US" sz="2600" dirty="0"/>
          </a:p>
          <a:p>
            <a:pPr marL="457200" indent="-457200">
              <a:buFont typeface="Arial" charset="0"/>
              <a:buChar char="•"/>
            </a:pPr>
            <a:r>
              <a:rPr lang="en-US" sz="2600" dirty="0"/>
              <a:t>Encourage clients to start early and work with experienced, knowledgeable flood insurance agents to understand process and all their options.  </a:t>
            </a:r>
          </a:p>
          <a:p>
            <a:pPr marL="457200" indent="-457200">
              <a:buFont typeface="Arial" charset="0"/>
              <a:buChar char="•"/>
            </a:pPr>
            <a:endParaRPr lang="en-US" sz="2600" dirty="0"/>
          </a:p>
          <a:p>
            <a:pPr marL="457200" indent="-457200">
              <a:buFont typeface="Arial" charset="0"/>
              <a:buChar char="•"/>
            </a:pPr>
            <a:r>
              <a:rPr lang="en-US" sz="2600" dirty="0"/>
              <a:t>Don’t assume - remember your license and training</a:t>
            </a:r>
          </a:p>
          <a:p>
            <a:pPr marL="457200" indent="-457200">
              <a:buFont typeface="Arial" charset="0"/>
              <a:buChar char="•"/>
            </a:pPr>
            <a:endParaRPr lang="en-US" sz="2600" dirty="0"/>
          </a:p>
          <a:p>
            <a:pPr marL="457200" indent="-457200">
              <a:buFont typeface="Arial" charset="0"/>
              <a:buChar char="•"/>
            </a:pPr>
            <a:r>
              <a:rPr lang="en-US" sz="2600" dirty="0"/>
              <a:t>Make sure you have a knowledgeable Insurance Advisor on your team.</a:t>
            </a:r>
          </a:p>
        </p:txBody>
      </p:sp>
    </p:spTree>
    <p:extLst>
      <p:ext uri="{BB962C8B-B14F-4D97-AF65-F5344CB8AC3E}">
        <p14:creationId xmlns:p14="http://schemas.microsoft.com/office/powerpoint/2010/main" val="4020677817"/>
      </p:ext>
    </p:extLst>
  </p:cSld>
  <p:clrMapOvr>
    <a:masterClrMapping/>
  </p:clrMapOvr>
  <p:transition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68" y="548175"/>
            <a:ext cx="9781520" cy="550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5604"/>
      </p:ext>
    </p:extLst>
  </p:cSld>
  <p:clrMapOvr>
    <a:masterClrMapping/>
  </p:clrMapOvr>
  <p:transition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39;p48">
            <a:extLst>
              <a:ext uri="{FF2B5EF4-FFF2-40B4-BE49-F238E27FC236}">
                <a16:creationId xmlns:a16="http://schemas.microsoft.com/office/drawing/2014/main" id="{5C74A79D-80FD-B641-9D62-D2BDF3A652C9}"/>
              </a:ext>
            </a:extLst>
          </p:cNvPr>
          <p:cNvSpPr txBox="1"/>
          <p:nvPr/>
        </p:nvSpPr>
        <p:spPr>
          <a:xfrm>
            <a:off x="0" y="1088639"/>
            <a:ext cx="84567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" name="Google Shape;340;p48">
            <a:extLst>
              <a:ext uri="{FF2B5EF4-FFF2-40B4-BE49-F238E27FC236}">
                <a16:creationId xmlns:a16="http://schemas.microsoft.com/office/drawing/2014/main" id="{3CD537E2-DC0A-D545-B5A7-67ED201929A0}"/>
              </a:ext>
            </a:extLst>
          </p:cNvPr>
          <p:cNvSpPr txBox="1"/>
          <p:nvPr/>
        </p:nvSpPr>
        <p:spPr>
          <a:xfrm>
            <a:off x="344963" y="481875"/>
            <a:ext cx="7506312" cy="530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800" b="1" dirty="0">
                <a:solidFill>
                  <a:srgbClr val="B03895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NAR Resources for You</a:t>
            </a:r>
            <a:r>
              <a:rPr lang="en-US" sz="2800" b="1" dirty="0">
                <a:solidFill>
                  <a:schemeClr val="tx2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 </a:t>
            </a:r>
            <a:endParaRPr sz="2800" b="1" i="0" u="none" strike="noStrike" cap="none" dirty="0">
              <a:solidFill>
                <a:schemeClr val="tx2"/>
              </a:solidFill>
              <a:latin typeface="Montserrat" panose="02000505000000020004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10" name="Google Shape;341;p48">
            <a:extLst>
              <a:ext uri="{FF2B5EF4-FFF2-40B4-BE49-F238E27FC236}">
                <a16:creationId xmlns:a16="http://schemas.microsoft.com/office/drawing/2014/main" id="{DBA28DE0-6947-B44B-9D0F-7E0ACC0A8C1C}"/>
              </a:ext>
            </a:extLst>
          </p:cNvPr>
          <p:cNvCxnSpPr>
            <a:cxnSpLocks/>
          </p:cNvCxnSpPr>
          <p:nvPr/>
        </p:nvCxnSpPr>
        <p:spPr>
          <a:xfrm flipV="1">
            <a:off x="344962" y="1121651"/>
            <a:ext cx="5342160" cy="15490"/>
          </a:xfrm>
          <a:prstGeom prst="straightConnector1">
            <a:avLst/>
          </a:prstGeom>
          <a:noFill/>
          <a:ln w="63500" cap="flat" cmpd="sng">
            <a:solidFill>
              <a:srgbClr val="BED7E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TextBox 4"/>
          <p:cNvSpPr txBox="1"/>
          <p:nvPr/>
        </p:nvSpPr>
        <p:spPr>
          <a:xfrm>
            <a:off x="344962" y="1197518"/>
            <a:ext cx="1024869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NAR Member Information Packet </a:t>
            </a:r>
            <a:r>
              <a:rPr lang="en-US" dirty="0">
                <a:hlinkClick r:id="rId2"/>
              </a:rPr>
              <a:t>https://www.nar.realtor/national-flood-insurance-program/fema-risk-rating-2-0-equity-in-action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FEMA-NAR Flyer for Homeowners </a:t>
            </a:r>
            <a:r>
              <a:rPr lang="en-US" dirty="0">
                <a:hlinkClick r:id="rId3"/>
              </a:rPr>
              <a:t>https://www.nar.realtor/national-flood-insurance-program/major-improvements-coming-to-the-national-flood-insurance-program</a:t>
            </a:r>
            <a:endParaRPr lang="en-US" dirty="0"/>
          </a:p>
          <a:p>
            <a:br>
              <a:rPr lang="en-US" dirty="0"/>
            </a:br>
            <a:r>
              <a:rPr lang="en-US" dirty="0"/>
              <a:t>NAR Frequently Asked Questions (FAQs) </a:t>
            </a:r>
            <a:r>
              <a:rPr lang="en-US" dirty="0">
                <a:hlinkClick r:id="rId4"/>
              </a:rPr>
              <a:t>https://www.nar.realtor/national-flood-insurance-program/faq-fema-risk-rating-2-0-townhall</a:t>
            </a:r>
            <a:endParaRPr lang="en-US" dirty="0"/>
          </a:p>
          <a:p>
            <a:br>
              <a:rPr lang="en-US" dirty="0"/>
            </a:br>
            <a:r>
              <a:rPr lang="en-US" dirty="0"/>
              <a:t>NAR Member Legal Guidance </a:t>
            </a:r>
            <a:r>
              <a:rPr lang="en-US" dirty="0">
                <a:hlinkClick r:id="rId5"/>
              </a:rPr>
              <a:t>https://www.nar.realtor/flood-insurance#section-166024</a:t>
            </a:r>
            <a:br>
              <a:rPr lang="en-US" dirty="0"/>
            </a:br>
            <a:endParaRPr lang="en-US" dirty="0"/>
          </a:p>
          <a:p>
            <a:r>
              <a:rPr lang="en-US" dirty="0"/>
              <a:t>Video:  FEMA Risk Rating 2.0: A modern equitable flood insurance system </a:t>
            </a:r>
            <a:r>
              <a:rPr lang="en-US" dirty="0">
                <a:hlinkClick r:id="rId6"/>
              </a:rPr>
              <a:t>https://www.nar.realtor/videos/risk-rating-2-0-part-1-a-modern-equitable-flood-insurance-system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Video:  FEMA Risk Rating 2.0: The Impact on Your Business </a:t>
            </a:r>
            <a:r>
              <a:rPr lang="en-US" dirty="0">
                <a:hlinkClick r:id="rId7"/>
              </a:rPr>
              <a:t>https://www.nar.realtor/videos/risk-rating-2-0-part-2-impact-on-your-business</a:t>
            </a:r>
            <a:r>
              <a:rPr lang="en-US" dirty="0"/>
              <a:t> </a:t>
            </a:r>
          </a:p>
          <a:p>
            <a:br>
              <a:rPr lang="en-US" dirty="0"/>
            </a:br>
            <a:r>
              <a:rPr lang="en-US" dirty="0"/>
              <a:t>Video: NAR-FEMA Townhall  </a:t>
            </a:r>
            <a:r>
              <a:rPr lang="en-US" dirty="0">
                <a:hlinkClick r:id="rId8"/>
              </a:rPr>
              <a:t>https://www.nar.realtor/videos/nar-town-hall-featuring-fema-senior-executive-david-maurstad</a:t>
            </a:r>
            <a:br>
              <a:rPr lang="en-US" dirty="0"/>
            </a:br>
            <a:endParaRPr lang="en-US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8968879"/>
      </p:ext>
    </p:ext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0D0632-3A5C-134E-A5C0-C6C0C0E67DC1}"/>
              </a:ext>
            </a:extLst>
          </p:cNvPr>
          <p:cNvSpPr txBox="1"/>
          <p:nvPr/>
        </p:nvSpPr>
        <p:spPr>
          <a:xfrm>
            <a:off x="1060363" y="658508"/>
            <a:ext cx="2481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Montserrat" panose="02000505000000020004" pitchFamily="2" charset="77"/>
              </a:rPr>
              <a:t>AGENDA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E23993-9157-A14D-9B3F-F5B2BE158A64}"/>
              </a:ext>
            </a:extLst>
          </p:cNvPr>
          <p:cNvSpPr/>
          <p:nvPr/>
        </p:nvSpPr>
        <p:spPr>
          <a:xfrm>
            <a:off x="1060364" y="920120"/>
            <a:ext cx="627209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b="1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285750" indent="-285750">
              <a:buClr>
                <a:srgbClr val="F58785"/>
              </a:buClr>
              <a:buFont typeface="Wingdings" pitchFamily="2" charset="2"/>
              <a:buChar char="§"/>
            </a:pPr>
            <a:endParaRPr lang="en-US" sz="2200" b="1" dirty="0">
              <a:solidFill>
                <a:schemeClr val="bg1"/>
              </a:solidFill>
            </a:endParaRPr>
          </a:p>
          <a:p>
            <a:pPr marL="285750" indent="-285750">
              <a:buClr>
                <a:srgbClr val="F58785"/>
              </a:buClr>
              <a:buFont typeface="Wingdings" pitchFamily="2" charset="2"/>
              <a:buChar char="§"/>
            </a:pPr>
            <a:r>
              <a:rPr lang="en-US" sz="2200" b="1" dirty="0">
                <a:solidFill>
                  <a:schemeClr val="bg1"/>
                </a:solidFill>
              </a:rPr>
              <a:t>Overview and Welcome</a:t>
            </a:r>
          </a:p>
          <a:p>
            <a:pPr marL="285750" indent="-285750">
              <a:buClr>
                <a:srgbClr val="F58785"/>
              </a:buClr>
              <a:buFont typeface="Wingdings" pitchFamily="2" charset="2"/>
              <a:buChar char="§"/>
            </a:pPr>
            <a:endParaRPr lang="en-US" sz="2200" b="1" i="1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285750" indent="-285750">
              <a:buClr>
                <a:srgbClr val="F58785"/>
              </a:buClr>
              <a:buFont typeface="Wingdings" pitchFamily="2" charset="2"/>
              <a:buChar char="§"/>
            </a:pPr>
            <a:r>
              <a:rPr lang="en-US" sz="2200" b="1" dirty="0">
                <a:solidFill>
                  <a:schemeClr val="bg1"/>
                </a:solidFill>
                <a:latin typeface="Montserrat" panose="02000505000000020004" pitchFamily="2" charset="77"/>
              </a:rPr>
              <a:t>NFIP Legacy Insurance Rating System</a:t>
            </a:r>
          </a:p>
          <a:p>
            <a:pPr marL="285750" indent="-285750">
              <a:buClr>
                <a:srgbClr val="F58785"/>
              </a:buClr>
              <a:buFont typeface="Wingdings" pitchFamily="2" charset="2"/>
              <a:buChar char="§"/>
            </a:pPr>
            <a:endParaRPr lang="en-US" sz="2200" b="1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285750" indent="-285750">
              <a:buClr>
                <a:srgbClr val="F58785"/>
              </a:buClr>
              <a:buFont typeface="Wingdings" pitchFamily="2" charset="2"/>
              <a:buChar char="§"/>
            </a:pPr>
            <a:r>
              <a:rPr lang="en-US" sz="2200" b="1" dirty="0">
                <a:solidFill>
                  <a:schemeClr val="bg1"/>
                </a:solidFill>
                <a:latin typeface="Montserrat" panose="02000505000000020004" pitchFamily="2" charset="77"/>
              </a:rPr>
              <a:t>New Risk Rating 2.0:  Equity in Action</a:t>
            </a:r>
          </a:p>
          <a:p>
            <a:pPr marL="285750" indent="-285750">
              <a:buClr>
                <a:srgbClr val="F58785"/>
              </a:buClr>
              <a:buFont typeface="Wingdings" pitchFamily="2" charset="2"/>
              <a:buChar char="§"/>
            </a:pPr>
            <a:endParaRPr lang="en-US" sz="2200" b="1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285750" indent="-285750">
              <a:buClr>
                <a:srgbClr val="F58785"/>
              </a:buClr>
              <a:buFont typeface="Wingdings" pitchFamily="2" charset="2"/>
              <a:buChar char="§"/>
            </a:pPr>
            <a:r>
              <a:rPr lang="en-US" sz="2200" b="1" dirty="0">
                <a:solidFill>
                  <a:schemeClr val="bg1"/>
                </a:solidFill>
                <a:latin typeface="Montserrat" panose="02000505000000020004" pitchFamily="2" charset="77"/>
              </a:rPr>
              <a:t>What Realtors® Need to Know &amp; Resources </a:t>
            </a:r>
          </a:p>
          <a:p>
            <a:pPr marL="285750" indent="-285750">
              <a:buClr>
                <a:srgbClr val="F58785"/>
              </a:buClr>
              <a:buFont typeface="Wingdings" pitchFamily="2" charset="2"/>
              <a:buChar char="§"/>
            </a:pPr>
            <a:endParaRPr lang="en-US" sz="2200" b="1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285750" indent="-285750">
              <a:buClr>
                <a:srgbClr val="F58785"/>
              </a:buClr>
              <a:buFont typeface="Wingdings" pitchFamily="2" charset="2"/>
              <a:buChar char="§"/>
            </a:pPr>
            <a:r>
              <a:rPr lang="en-US" sz="2200" b="1" dirty="0">
                <a:solidFill>
                  <a:schemeClr val="bg1"/>
                </a:solidFill>
                <a:latin typeface="Montserrat" panose="02000505000000020004" pitchFamily="2" charset="77"/>
              </a:rPr>
              <a:t>Thank you!</a:t>
            </a:r>
          </a:p>
          <a:p>
            <a:pPr marL="285750" indent="-285750">
              <a:buClr>
                <a:srgbClr val="F58785"/>
              </a:buCl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C71D4F-43F5-494C-8CEB-9EB1CEBC14B5}"/>
              </a:ext>
            </a:extLst>
          </p:cNvPr>
          <p:cNvSpPr/>
          <p:nvPr/>
        </p:nvSpPr>
        <p:spPr>
          <a:xfrm>
            <a:off x="773901" y="747304"/>
            <a:ext cx="136956" cy="6110696"/>
          </a:xfrm>
          <a:prstGeom prst="rect">
            <a:avLst/>
          </a:prstGeom>
          <a:solidFill>
            <a:srgbClr val="F58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EC5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25761"/>
      </p:ext>
    </p:extLst>
  </p:cSld>
  <p:clrMapOvr>
    <a:masterClrMapping/>
  </p:clrMapOvr>
  <p:transition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39;p48">
            <a:extLst>
              <a:ext uri="{FF2B5EF4-FFF2-40B4-BE49-F238E27FC236}">
                <a16:creationId xmlns:a16="http://schemas.microsoft.com/office/drawing/2014/main" id="{5C74A79D-80FD-B641-9D62-D2BDF3A652C9}"/>
              </a:ext>
            </a:extLst>
          </p:cNvPr>
          <p:cNvSpPr txBox="1"/>
          <p:nvPr/>
        </p:nvSpPr>
        <p:spPr>
          <a:xfrm>
            <a:off x="15651" y="1124626"/>
            <a:ext cx="84567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" name="Google Shape;340;p48">
            <a:extLst>
              <a:ext uri="{FF2B5EF4-FFF2-40B4-BE49-F238E27FC236}">
                <a16:creationId xmlns:a16="http://schemas.microsoft.com/office/drawing/2014/main" id="{3CD537E2-DC0A-D545-B5A7-67ED201929A0}"/>
              </a:ext>
            </a:extLst>
          </p:cNvPr>
          <p:cNvSpPr txBox="1"/>
          <p:nvPr/>
        </p:nvSpPr>
        <p:spPr>
          <a:xfrm>
            <a:off x="612589" y="412769"/>
            <a:ext cx="7238685" cy="40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800" b="1" dirty="0">
                <a:solidFill>
                  <a:srgbClr val="B03895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Questions? </a:t>
            </a:r>
            <a:endParaRPr sz="2800" b="1" i="0" u="none" strike="noStrike" cap="none" dirty="0">
              <a:solidFill>
                <a:srgbClr val="B03895"/>
              </a:solidFill>
              <a:latin typeface="Montserrat" panose="02000505000000020004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10" name="Google Shape;341;p48">
            <a:extLst>
              <a:ext uri="{FF2B5EF4-FFF2-40B4-BE49-F238E27FC236}">
                <a16:creationId xmlns:a16="http://schemas.microsoft.com/office/drawing/2014/main" id="{DBA28DE0-6947-B44B-9D0F-7E0ACC0A8C1C}"/>
              </a:ext>
            </a:extLst>
          </p:cNvPr>
          <p:cNvCxnSpPr>
            <a:cxnSpLocks/>
          </p:cNvCxnSpPr>
          <p:nvPr/>
        </p:nvCxnSpPr>
        <p:spPr>
          <a:xfrm>
            <a:off x="612590" y="1121651"/>
            <a:ext cx="3970427" cy="0"/>
          </a:xfrm>
          <a:prstGeom prst="straightConnector1">
            <a:avLst/>
          </a:prstGeom>
          <a:noFill/>
          <a:ln w="63500" cap="flat" cmpd="sng">
            <a:solidFill>
              <a:srgbClr val="BED7E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TextBox 4"/>
          <p:cNvSpPr txBox="1"/>
          <p:nvPr/>
        </p:nvSpPr>
        <p:spPr>
          <a:xfrm>
            <a:off x="1054549" y="1228397"/>
            <a:ext cx="106055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Austin Perez</a:t>
            </a:r>
          </a:p>
          <a:p>
            <a:r>
              <a:rPr lang="en-US" sz="2800" b="1" dirty="0"/>
              <a:t>Senior Policy Representative – Insurance</a:t>
            </a:r>
          </a:p>
          <a:p>
            <a:r>
              <a:rPr lang="en-US" sz="2800" b="1" dirty="0"/>
              <a:t>National Association of REALTORS®</a:t>
            </a:r>
          </a:p>
          <a:p>
            <a:r>
              <a:rPr lang="en-US" sz="2800" b="1" dirty="0" err="1"/>
              <a:t>APerez@nar.realtor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54715063"/>
      </p:ext>
    </p:extLst>
  </p:cSld>
  <p:clrMapOvr>
    <a:masterClrMapping/>
  </p:clrMapOvr>
  <p:transition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062185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41C03F-8CAB-4F78-AB7A-CDAB0B84B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9" y="348284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21290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66CAD1A-2B02-4B90-A99E-50F326906B9F}"/>
              </a:ext>
            </a:extLst>
          </p:cNvPr>
          <p:cNvSpPr txBox="1"/>
          <p:nvPr/>
        </p:nvSpPr>
        <p:spPr>
          <a:xfrm>
            <a:off x="2469802" y="141378"/>
            <a:ext cx="72523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Montserrat"/>
              </a:rPr>
              <a:t>2012 Biggert-Waters Act Example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71B100-3ABE-4E46-BFF7-0711984FA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825"/>
            <a:ext cx="8201025" cy="5972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1DFD0E-97E1-40CD-8BA6-E8F9A4E9C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43" y="2914153"/>
            <a:ext cx="10511026" cy="13374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74736E-FE3E-4D2C-AB18-7B581A9FD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936625"/>
            <a:ext cx="5413269" cy="197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67949"/>
      </p:ext>
    </p:extLst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98" y="621792"/>
            <a:ext cx="9937222" cy="541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23391"/>
      </p:ext>
    </p:extLst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844B59-33C3-2545-9D2D-1946B72F9F55}"/>
              </a:ext>
            </a:extLst>
          </p:cNvPr>
          <p:cNvSpPr txBox="1"/>
          <p:nvPr/>
        </p:nvSpPr>
        <p:spPr>
          <a:xfrm>
            <a:off x="4430591" y="903604"/>
            <a:ext cx="6332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  <a:latin typeface="Montserrat" panose="02000505000000020004" pitchFamily="2" charset="77"/>
              </a:rPr>
              <a:t>Austin Perez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08C053-5A07-1C4D-837D-59649AB14729}"/>
              </a:ext>
            </a:extLst>
          </p:cNvPr>
          <p:cNvSpPr txBox="1"/>
          <p:nvPr/>
        </p:nvSpPr>
        <p:spPr>
          <a:xfrm>
            <a:off x="4443843" y="2040696"/>
            <a:ext cx="6332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Montserrat" panose="02000505000000020004" pitchFamily="2" charset="77"/>
              </a:rPr>
              <a:t> NAR Staff Executive, Insurance Committee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6A21B2-D7AE-2A44-9896-15FEB191BF42}"/>
              </a:ext>
            </a:extLst>
          </p:cNvPr>
          <p:cNvSpPr txBox="1"/>
          <p:nvPr/>
        </p:nvSpPr>
        <p:spPr>
          <a:xfrm>
            <a:off x="4565028" y="2377306"/>
            <a:ext cx="6332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Montserrat" panose="02000505000000020004" pitchFamily="2" charset="77"/>
              </a:rPr>
              <a:t>NATIONAL ASSOCIATION OF REALTORS</a:t>
            </a:r>
            <a:r>
              <a:rPr lang="en-US" sz="16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200789466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E23993-9157-A14D-9B3F-F5B2BE158A64}"/>
              </a:ext>
            </a:extLst>
          </p:cNvPr>
          <p:cNvSpPr/>
          <p:nvPr/>
        </p:nvSpPr>
        <p:spPr>
          <a:xfrm>
            <a:off x="1060364" y="920120"/>
            <a:ext cx="71692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b="1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285750" indent="-285750">
              <a:buClr>
                <a:srgbClr val="F58785"/>
              </a:buClr>
              <a:buFont typeface="Wingdings" pitchFamily="2" charset="2"/>
              <a:buChar char="§"/>
            </a:pPr>
            <a:endParaRPr lang="en-US" sz="2200" b="1" dirty="0">
              <a:solidFill>
                <a:schemeClr val="bg1"/>
              </a:solidFill>
            </a:endParaRPr>
          </a:p>
          <a:p>
            <a:pPr>
              <a:buClr>
                <a:srgbClr val="F58785"/>
              </a:buClr>
            </a:pPr>
            <a:r>
              <a:rPr lang="en-US" sz="4400" b="1" dirty="0">
                <a:solidFill>
                  <a:schemeClr val="bg1"/>
                </a:solidFill>
                <a:latin typeface="Montserrat" panose="02000505000000020004" pitchFamily="2" charset="77"/>
              </a:rPr>
              <a:t>NFIP Legacy Rating System</a:t>
            </a:r>
          </a:p>
          <a:p>
            <a:pPr marL="285750" indent="-285750">
              <a:buClr>
                <a:srgbClr val="F58785"/>
              </a:buClr>
              <a:buFont typeface="Wingdings" pitchFamily="2" charset="2"/>
              <a:buChar char="§"/>
            </a:pPr>
            <a:endParaRPr lang="en-US" sz="2200" b="1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285750" indent="-285750">
              <a:buClr>
                <a:srgbClr val="F58785"/>
              </a:buCl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C71D4F-43F5-494C-8CEB-9EB1CEBC14B5}"/>
              </a:ext>
            </a:extLst>
          </p:cNvPr>
          <p:cNvSpPr/>
          <p:nvPr/>
        </p:nvSpPr>
        <p:spPr>
          <a:xfrm>
            <a:off x="773901" y="747304"/>
            <a:ext cx="136956" cy="6110696"/>
          </a:xfrm>
          <a:prstGeom prst="rect">
            <a:avLst/>
          </a:prstGeom>
          <a:solidFill>
            <a:srgbClr val="F58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EC5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07004"/>
      </p:ext>
    </p:extLst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DC9059B-E3D1-4326-8572-5D806D0A46CF}"/>
              </a:ext>
            </a:extLst>
          </p:cNvPr>
          <p:cNvSpPr txBox="1">
            <a:spLocks/>
          </p:cNvSpPr>
          <p:nvPr/>
        </p:nvSpPr>
        <p:spPr>
          <a:xfrm>
            <a:off x="787141" y="353672"/>
            <a:ext cx="10352346" cy="4114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tx2"/>
                </a:solidFill>
                <a:latin typeface="Montserrat"/>
              </a:rPr>
              <a:t>Problem 1: Current NFIP rates developed 50 years ago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EFB271-FA71-4894-99E4-E83DFCB55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32" y="1390968"/>
            <a:ext cx="2945146" cy="1844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F1A31F-A1B7-43BC-B6B6-451FDEB80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760" y="991737"/>
            <a:ext cx="1584176" cy="3790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C1A859-51FB-4652-8276-24B8BB354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334" y="3908613"/>
            <a:ext cx="2467045" cy="22957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D74DCB-5A5A-4A73-BD7E-7EA29B938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5787" y="1200579"/>
            <a:ext cx="2933700" cy="3819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0B4F1A-F83D-40FE-914B-2CC9306215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6212" y="4846978"/>
            <a:ext cx="42195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74325"/>
      </p:ext>
    </p:extLst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9769</TotalTime>
  <Words>1024</Words>
  <Application>Microsoft Office PowerPoint</Application>
  <PresentationFormat>Widescreen</PresentationFormat>
  <Paragraphs>251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Franklin Gothic Book</vt:lpstr>
      <vt:lpstr>Impact</vt:lpstr>
      <vt:lpstr>Mangal</vt:lpstr>
      <vt:lpstr>Montserrat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Rate Comparison:  Lower Value Coastal</vt:lpstr>
      <vt:lpstr>Rate Comparison – Severe Repetitive Loss (SRL)</vt:lpstr>
      <vt:lpstr>Rate Comparison – High Value Coastal</vt:lpstr>
      <vt:lpstr>Rate Comparison – Inland Riverine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Dispenza</dc:creator>
  <cp:lastModifiedBy>Austin Perez</cp:lastModifiedBy>
  <cp:revision>265</cp:revision>
  <cp:lastPrinted>2022-02-04T14:27:22Z</cp:lastPrinted>
  <dcterms:created xsi:type="dcterms:W3CDTF">2019-04-05T16:55:57Z</dcterms:created>
  <dcterms:modified xsi:type="dcterms:W3CDTF">2022-05-16T15:42:17Z</dcterms:modified>
</cp:coreProperties>
</file>